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0"/>
  </p:notesMasterIdLst>
  <p:sldIdLst>
    <p:sldId id="256" r:id="rId2"/>
    <p:sldId id="258" r:id="rId3"/>
    <p:sldId id="257" r:id="rId4"/>
    <p:sldId id="279" r:id="rId5"/>
    <p:sldId id="288" r:id="rId6"/>
    <p:sldId id="280" r:id="rId7"/>
    <p:sldId id="259" r:id="rId8"/>
    <p:sldId id="260" r:id="rId9"/>
    <p:sldId id="261" r:id="rId10"/>
    <p:sldId id="262" r:id="rId11"/>
    <p:sldId id="263" r:id="rId12"/>
    <p:sldId id="264" r:id="rId13"/>
    <p:sldId id="270" r:id="rId14"/>
    <p:sldId id="265" r:id="rId15"/>
    <p:sldId id="266" r:id="rId16"/>
    <p:sldId id="267" r:id="rId17"/>
    <p:sldId id="268" r:id="rId18"/>
    <p:sldId id="269" r:id="rId19"/>
    <p:sldId id="271" r:id="rId20"/>
    <p:sldId id="298" r:id="rId21"/>
    <p:sldId id="274" r:id="rId22"/>
    <p:sldId id="281" r:id="rId23"/>
    <p:sldId id="282" r:id="rId24"/>
    <p:sldId id="299" r:id="rId25"/>
    <p:sldId id="286" r:id="rId26"/>
    <p:sldId id="287" r:id="rId27"/>
    <p:sldId id="283" r:id="rId28"/>
    <p:sldId id="297" r:id="rId29"/>
    <p:sldId id="294" r:id="rId30"/>
    <p:sldId id="289" r:id="rId31"/>
    <p:sldId id="293" r:id="rId32"/>
    <p:sldId id="290" r:id="rId33"/>
    <p:sldId id="300" r:id="rId34"/>
    <p:sldId id="302" r:id="rId35"/>
    <p:sldId id="301" r:id="rId36"/>
    <p:sldId id="292" r:id="rId37"/>
    <p:sldId id="295" r:id="rId38"/>
    <p:sldId id="296" r:id="rId3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C5F"/>
    <a:srgbClr val="008676"/>
    <a:srgbClr val="74A89C"/>
    <a:srgbClr val="33CC33"/>
    <a:srgbClr val="99CC00"/>
    <a:srgbClr val="008071"/>
    <a:srgbClr val="008080"/>
    <a:srgbClr val="6AA2A2"/>
    <a:srgbClr val="038BB5"/>
    <a:srgbClr val="0072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504" y="-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69E45B-9FDE-4AAD-9E74-9C5AAC54C2DF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D52E9144-3498-4DC2-9353-B9969198924C}">
      <dgm:prSet/>
      <dgm:spPr>
        <a:gradFill rotWithShape="0">
          <a:gsLst>
            <a:gs pos="0">
              <a:schemeClr val="lt1">
                <a:hueOff val="0"/>
                <a:satOff val="0"/>
                <a:lumOff val="0"/>
                <a:tint val="50000"/>
                <a:satMod val="300000"/>
                <a:alpha val="48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</a:gradFill>
      </dgm:spPr>
      <dgm:t>
        <a:bodyPr/>
        <a:lstStyle/>
        <a:p>
          <a:pPr rtl="0" latinLnBrk="1"/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그토록 만들어지기 원했던 프로그램을 만들기까지 많은 지식과 노력이 필요하다는 것을 알게 되었고</a:t>
          </a:r>
          <a:r>
            <a:rPr lang="en-US" dirty="0" smtClean="0">
              <a:latin typeface="나눔스퀘어라운드 Bold" pitchFamily="50" charset="-127"/>
              <a:ea typeface="나눔스퀘어라운드 Bold" pitchFamily="50" charset="-127"/>
            </a:rPr>
            <a:t>, </a:t>
          </a:r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구현하지 못한 부분은 더 공부하면서 보완하여 실제로 사용할 수 있도록 완성하고 싶습니다</a:t>
          </a:r>
          <a:r>
            <a:rPr lang="en-US" dirty="0" smtClean="0">
              <a:latin typeface="나눔스퀘어라운드 Bold" pitchFamily="50" charset="-127"/>
              <a:ea typeface="나눔스퀘어라운드 Bold" pitchFamily="50" charset="-127"/>
            </a:rPr>
            <a:t>.</a:t>
          </a:r>
          <a:endParaRPr lang="ko-KR" dirty="0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60BBAB53-8000-4C03-9111-BD1F8CD09C92}" type="parTrans" cxnId="{111173B7-0E1E-46A8-9B60-1BB87309E98D}">
      <dgm:prSet/>
      <dgm:spPr/>
      <dgm:t>
        <a:bodyPr/>
        <a:lstStyle/>
        <a:p>
          <a:pPr latinLnBrk="1"/>
          <a:endParaRPr lang="ko-KR" altLang="en-US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557882FD-FB86-4B86-BAB0-A295E01911BA}" type="sibTrans" cxnId="{111173B7-0E1E-46A8-9B60-1BB87309E98D}">
      <dgm:prSet/>
      <dgm:spPr/>
      <dgm:t>
        <a:bodyPr/>
        <a:lstStyle/>
        <a:p>
          <a:pPr latinLnBrk="1"/>
          <a:endParaRPr lang="ko-KR" altLang="en-US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21641CC9-21F5-4728-B500-97D5909886E0}">
      <dgm:prSet/>
      <dgm:spPr>
        <a:gradFill rotWithShape="0">
          <a:gsLst>
            <a:gs pos="0">
              <a:schemeClr val="lt1">
                <a:hueOff val="0"/>
                <a:satOff val="0"/>
                <a:lumOff val="0"/>
                <a:tint val="50000"/>
                <a:satMod val="300000"/>
                <a:alpha val="4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</a:gradFill>
      </dgm:spPr>
      <dgm:t>
        <a:bodyPr/>
        <a:lstStyle/>
        <a:p>
          <a:pPr rtl="0" latinLnBrk="1"/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한가지 기능을 구현하는 방법이 계속 코딩을 하면서 새롭게 습득이 </a:t>
          </a:r>
          <a:r>
            <a:rPr lang="ko-KR" dirty="0" err="1" smtClean="0">
              <a:latin typeface="나눔스퀘어라운드 Bold" pitchFamily="50" charset="-127"/>
              <a:ea typeface="나눔스퀘어라운드 Bold" pitchFamily="50" charset="-127"/>
            </a:rPr>
            <a:t>되다보니</a:t>
          </a:r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 처음 구현 방식과 막바지의 구현 방식이 달라지게 되었습니다</a:t>
          </a:r>
          <a:r>
            <a:rPr lang="en-US" dirty="0" smtClean="0">
              <a:latin typeface="나눔스퀘어라운드 Bold" pitchFamily="50" charset="-127"/>
              <a:ea typeface="나눔스퀘어라운드 Bold" pitchFamily="50" charset="-127"/>
            </a:rPr>
            <a:t>. </a:t>
          </a:r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막바지에</a:t>
          </a:r>
          <a:r>
            <a:rPr lang="en-US" dirty="0" smtClean="0">
              <a:latin typeface="나눔스퀘어라운드 Bold" pitchFamily="50" charset="-127"/>
              <a:ea typeface="나눔스퀘어라운드 Bold" pitchFamily="50" charset="-127"/>
            </a:rPr>
            <a:t> </a:t>
          </a:r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수정을 하였지만 다 통일시키지 못한 점이 아쉽습니다</a:t>
          </a:r>
          <a:r>
            <a:rPr lang="en-US" dirty="0" smtClean="0">
              <a:latin typeface="나눔스퀘어라운드 Bold" pitchFamily="50" charset="-127"/>
              <a:ea typeface="나눔스퀘어라운드 Bold" pitchFamily="50" charset="-127"/>
            </a:rPr>
            <a:t>.</a:t>
          </a:r>
          <a:endParaRPr lang="ko-KR" dirty="0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E4AA10E8-58AD-46E5-9718-460E1728BE13}" type="parTrans" cxnId="{64445C3B-2B89-4209-B02B-44C5BB2CA513}">
      <dgm:prSet/>
      <dgm:spPr/>
      <dgm:t>
        <a:bodyPr/>
        <a:lstStyle/>
        <a:p>
          <a:pPr latinLnBrk="1"/>
          <a:endParaRPr lang="ko-KR" altLang="en-US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66E7C554-739E-47E5-81A3-D0D9D364848C}" type="sibTrans" cxnId="{64445C3B-2B89-4209-B02B-44C5BB2CA513}">
      <dgm:prSet/>
      <dgm:spPr/>
      <dgm:t>
        <a:bodyPr/>
        <a:lstStyle/>
        <a:p>
          <a:pPr latinLnBrk="1"/>
          <a:endParaRPr lang="ko-KR" altLang="en-US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59FBE1E6-BE3F-4B7D-8CBA-2EA7B6EC2CE1}">
      <dgm:prSet/>
      <dgm:spPr>
        <a:gradFill rotWithShape="0">
          <a:gsLst>
            <a:gs pos="0">
              <a:schemeClr val="lt1">
                <a:hueOff val="0"/>
                <a:satOff val="0"/>
                <a:lumOff val="0"/>
                <a:tint val="50000"/>
                <a:satMod val="300000"/>
                <a:alpha val="45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</a:gradFill>
      </dgm:spPr>
      <dgm:t>
        <a:bodyPr/>
        <a:lstStyle/>
        <a:p>
          <a:pPr rtl="0" latinLnBrk="1"/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프로그램을 만들면서 </a:t>
          </a:r>
          <a:r>
            <a:rPr lang="ko-KR" dirty="0" err="1" smtClean="0">
              <a:latin typeface="나눔스퀘어라운드 Bold" pitchFamily="50" charset="-127"/>
              <a:ea typeface="나눔스퀘어라운드 Bold" pitchFamily="50" charset="-127"/>
            </a:rPr>
            <a:t>그동안</a:t>
          </a:r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 배웠던 내용을 복습하게 되니</a:t>
          </a:r>
          <a:r>
            <a:rPr lang="en-US" dirty="0" smtClean="0">
              <a:latin typeface="나눔스퀘어라운드 Bold" pitchFamily="50" charset="-127"/>
              <a:ea typeface="나눔스퀘어라운드 Bold" pitchFamily="50" charset="-127"/>
            </a:rPr>
            <a:t>,</a:t>
          </a:r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 많은 소스와 쿼리가 내 것이 되는 것을 느꼈고</a:t>
          </a:r>
          <a:r>
            <a:rPr lang="en-US" dirty="0" smtClean="0">
              <a:latin typeface="나눔스퀘어라운드 Bold" pitchFamily="50" charset="-127"/>
              <a:ea typeface="나눔스퀘어라운드 Bold" pitchFamily="50" charset="-127"/>
            </a:rPr>
            <a:t>, </a:t>
          </a:r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이제는 혼자 찾아본 소스를 내 프로그램에 맞게 응용할 수 있는 수준이 되어 기뻤습니다</a:t>
          </a:r>
          <a:r>
            <a:rPr lang="en-US" dirty="0" smtClean="0">
              <a:latin typeface="나눔스퀘어라운드 Bold" pitchFamily="50" charset="-127"/>
              <a:ea typeface="나눔스퀘어라운드 Bold" pitchFamily="50" charset="-127"/>
            </a:rPr>
            <a:t>.</a:t>
          </a:r>
          <a:endParaRPr lang="ko-KR" dirty="0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D52C086E-7884-4B22-88B1-F80FD2CDCD0A}" type="parTrans" cxnId="{7B9B3021-947D-4F3E-9FF1-3690B2605BAA}">
      <dgm:prSet/>
      <dgm:spPr/>
      <dgm:t>
        <a:bodyPr/>
        <a:lstStyle/>
        <a:p>
          <a:pPr latinLnBrk="1"/>
          <a:endParaRPr lang="ko-KR" altLang="en-US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2EDFEFAA-E2C1-4C09-B61E-B65D368349D8}" type="sibTrans" cxnId="{7B9B3021-947D-4F3E-9FF1-3690B2605BAA}">
      <dgm:prSet/>
      <dgm:spPr/>
      <dgm:t>
        <a:bodyPr/>
        <a:lstStyle/>
        <a:p>
          <a:pPr latinLnBrk="1"/>
          <a:endParaRPr lang="ko-KR" altLang="en-US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52DC2C24-2CA4-4C96-BB79-2FEFAC154860}">
      <dgm:prSet/>
      <dgm:spPr>
        <a:gradFill rotWithShape="0">
          <a:gsLst>
            <a:gs pos="0">
              <a:schemeClr val="lt1">
                <a:hueOff val="0"/>
                <a:satOff val="0"/>
                <a:lumOff val="0"/>
                <a:tint val="50000"/>
                <a:satMod val="300000"/>
                <a:alpha val="49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</a:gradFill>
      </dgm:spPr>
      <dgm:t>
        <a:bodyPr/>
        <a:lstStyle/>
        <a:p>
          <a:pPr rtl="0" latinLnBrk="1"/>
          <a:r>
            <a:rPr lang="ko-KR" dirty="0" err="1" smtClean="0">
              <a:latin typeface="나눔스퀘어라운드 Bold" pitchFamily="50" charset="-127"/>
              <a:ea typeface="나눔스퀘어라운드 Bold" pitchFamily="50" charset="-127"/>
            </a:rPr>
            <a:t>반친구들과</a:t>
          </a:r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 이야기를 하면서 얻게 되는 아이디어들도 개발에 많은 도움이 되었고</a:t>
          </a:r>
          <a:r>
            <a:rPr lang="en-US" dirty="0" smtClean="0">
              <a:latin typeface="나눔스퀘어라운드 Bold" pitchFamily="50" charset="-127"/>
              <a:ea typeface="나눔스퀘어라운드 Bold" pitchFamily="50" charset="-127"/>
            </a:rPr>
            <a:t>, </a:t>
          </a:r>
          <a:r>
            <a:rPr lang="ko-KR" dirty="0" smtClean="0">
              <a:latin typeface="나눔스퀘어라운드 Bold" pitchFamily="50" charset="-127"/>
              <a:ea typeface="나눔스퀘어라운드 Bold" pitchFamily="50" charset="-127"/>
            </a:rPr>
            <a:t>도움을 요청하면 흔쾌히 가르쳐준 친구들에게 감사의 마음을 전합니다</a:t>
          </a:r>
          <a:r>
            <a:rPr lang="en-US" dirty="0" smtClean="0">
              <a:latin typeface="나눔스퀘어라운드 Bold" pitchFamily="50" charset="-127"/>
              <a:ea typeface="나눔스퀘어라운드 Bold" pitchFamily="50" charset="-127"/>
            </a:rPr>
            <a:t>.  </a:t>
          </a:r>
          <a:endParaRPr lang="ko-KR" dirty="0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0BAC4DB2-F291-40DF-AE77-7148B89FCDBE}" type="parTrans" cxnId="{2B0509AD-B7B5-44AC-A9E2-07D26973893F}">
      <dgm:prSet/>
      <dgm:spPr/>
      <dgm:t>
        <a:bodyPr/>
        <a:lstStyle/>
        <a:p>
          <a:pPr latinLnBrk="1"/>
          <a:endParaRPr lang="ko-KR" altLang="en-US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74D02F6C-2C39-4346-B814-C70983DC88BC}" type="sibTrans" cxnId="{2B0509AD-B7B5-44AC-A9E2-07D26973893F}">
      <dgm:prSet/>
      <dgm:spPr/>
      <dgm:t>
        <a:bodyPr/>
        <a:lstStyle/>
        <a:p>
          <a:pPr latinLnBrk="1"/>
          <a:endParaRPr lang="ko-KR" altLang="en-US">
            <a:latin typeface="나눔스퀘어라운드 Bold" pitchFamily="50" charset="-127"/>
            <a:ea typeface="나눔스퀘어라운드 Bold" pitchFamily="50" charset="-127"/>
          </a:endParaRPr>
        </a:p>
      </dgm:t>
    </dgm:pt>
    <dgm:pt modelId="{99D06B0A-09E1-4117-8B4A-4F7BD05D30C8}" type="pres">
      <dgm:prSet presAssocID="{4069E45B-9FDE-4AAD-9E74-9C5AAC54C2D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186362-A154-4139-8F5F-7CDD81A0D4B2}" type="pres">
      <dgm:prSet presAssocID="{D52E9144-3498-4DC2-9353-B9969198924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EED035-C200-4F28-839E-D066513713C7}" type="pres">
      <dgm:prSet presAssocID="{557882FD-FB86-4B86-BAB0-A295E01911BA}" presName="spacer" presStyleCnt="0"/>
      <dgm:spPr/>
    </dgm:pt>
    <dgm:pt modelId="{3A5D50A8-343E-4131-87BB-97494B8E6B59}" type="pres">
      <dgm:prSet presAssocID="{21641CC9-21F5-4728-B500-97D5909886E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87906C-89CF-4969-8713-C2FD6BF7CDCF}" type="pres">
      <dgm:prSet presAssocID="{66E7C554-739E-47E5-81A3-D0D9D364848C}" presName="spacer" presStyleCnt="0"/>
      <dgm:spPr/>
    </dgm:pt>
    <dgm:pt modelId="{0365FABD-06BE-4FE3-B63A-EEE0A3C8EDCB}" type="pres">
      <dgm:prSet presAssocID="{59FBE1E6-BE3F-4B7D-8CBA-2EA7B6EC2CE1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0261E3-5A70-492D-9F7C-F5020B3B5F6C}" type="pres">
      <dgm:prSet presAssocID="{2EDFEFAA-E2C1-4C09-B61E-B65D368349D8}" presName="spacer" presStyleCnt="0"/>
      <dgm:spPr/>
    </dgm:pt>
    <dgm:pt modelId="{50B3172D-2091-4849-8724-EB9470150DCB}" type="pres">
      <dgm:prSet presAssocID="{52DC2C24-2CA4-4C96-BB79-2FEFAC154860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132CC12-3411-43D1-AEB2-103B347D4864}" type="presOf" srcId="{21641CC9-21F5-4728-B500-97D5909886E0}" destId="{3A5D50A8-343E-4131-87BB-97494B8E6B59}" srcOrd="0" destOrd="0" presId="urn:microsoft.com/office/officeart/2005/8/layout/vList2"/>
    <dgm:cxn modelId="{7B9B3021-947D-4F3E-9FF1-3690B2605BAA}" srcId="{4069E45B-9FDE-4AAD-9E74-9C5AAC54C2DF}" destId="{59FBE1E6-BE3F-4B7D-8CBA-2EA7B6EC2CE1}" srcOrd="2" destOrd="0" parTransId="{D52C086E-7884-4B22-88B1-F80FD2CDCD0A}" sibTransId="{2EDFEFAA-E2C1-4C09-B61E-B65D368349D8}"/>
    <dgm:cxn modelId="{DAE05892-E2FF-40FA-B47C-12BD246B92EA}" type="presOf" srcId="{52DC2C24-2CA4-4C96-BB79-2FEFAC154860}" destId="{50B3172D-2091-4849-8724-EB9470150DCB}" srcOrd="0" destOrd="0" presId="urn:microsoft.com/office/officeart/2005/8/layout/vList2"/>
    <dgm:cxn modelId="{2B0509AD-B7B5-44AC-A9E2-07D26973893F}" srcId="{4069E45B-9FDE-4AAD-9E74-9C5AAC54C2DF}" destId="{52DC2C24-2CA4-4C96-BB79-2FEFAC154860}" srcOrd="3" destOrd="0" parTransId="{0BAC4DB2-F291-40DF-AE77-7148B89FCDBE}" sibTransId="{74D02F6C-2C39-4346-B814-C70983DC88BC}"/>
    <dgm:cxn modelId="{DF63DA23-4FB4-4B70-9B9B-A467426C0585}" type="presOf" srcId="{59FBE1E6-BE3F-4B7D-8CBA-2EA7B6EC2CE1}" destId="{0365FABD-06BE-4FE3-B63A-EEE0A3C8EDCB}" srcOrd="0" destOrd="0" presId="urn:microsoft.com/office/officeart/2005/8/layout/vList2"/>
    <dgm:cxn modelId="{64445C3B-2B89-4209-B02B-44C5BB2CA513}" srcId="{4069E45B-9FDE-4AAD-9E74-9C5AAC54C2DF}" destId="{21641CC9-21F5-4728-B500-97D5909886E0}" srcOrd="1" destOrd="0" parTransId="{E4AA10E8-58AD-46E5-9718-460E1728BE13}" sibTransId="{66E7C554-739E-47E5-81A3-D0D9D364848C}"/>
    <dgm:cxn modelId="{00412BB3-AB98-4230-A664-0777615E8771}" type="presOf" srcId="{D52E9144-3498-4DC2-9353-B9969198924C}" destId="{6D186362-A154-4139-8F5F-7CDD81A0D4B2}" srcOrd="0" destOrd="0" presId="urn:microsoft.com/office/officeart/2005/8/layout/vList2"/>
    <dgm:cxn modelId="{111173B7-0E1E-46A8-9B60-1BB87309E98D}" srcId="{4069E45B-9FDE-4AAD-9E74-9C5AAC54C2DF}" destId="{D52E9144-3498-4DC2-9353-B9969198924C}" srcOrd="0" destOrd="0" parTransId="{60BBAB53-8000-4C03-9111-BD1F8CD09C92}" sibTransId="{557882FD-FB86-4B86-BAB0-A295E01911BA}"/>
    <dgm:cxn modelId="{95C935EA-E8FC-4AAA-B1C7-1FA6C361148D}" type="presOf" srcId="{4069E45B-9FDE-4AAD-9E74-9C5AAC54C2DF}" destId="{99D06B0A-09E1-4117-8B4A-4F7BD05D30C8}" srcOrd="0" destOrd="0" presId="urn:microsoft.com/office/officeart/2005/8/layout/vList2"/>
    <dgm:cxn modelId="{0ABAE2AF-8CA9-4E82-9692-0E26769A884F}" type="presParOf" srcId="{99D06B0A-09E1-4117-8B4A-4F7BD05D30C8}" destId="{6D186362-A154-4139-8F5F-7CDD81A0D4B2}" srcOrd="0" destOrd="0" presId="urn:microsoft.com/office/officeart/2005/8/layout/vList2"/>
    <dgm:cxn modelId="{02E3652B-3EF2-4C1D-A7B1-AB35E972A0F0}" type="presParOf" srcId="{99D06B0A-09E1-4117-8B4A-4F7BD05D30C8}" destId="{BFEED035-C200-4F28-839E-D066513713C7}" srcOrd="1" destOrd="0" presId="urn:microsoft.com/office/officeart/2005/8/layout/vList2"/>
    <dgm:cxn modelId="{745DFE83-7C3E-47B0-89FA-30E12D259485}" type="presParOf" srcId="{99D06B0A-09E1-4117-8B4A-4F7BD05D30C8}" destId="{3A5D50A8-343E-4131-87BB-97494B8E6B59}" srcOrd="2" destOrd="0" presId="urn:microsoft.com/office/officeart/2005/8/layout/vList2"/>
    <dgm:cxn modelId="{3059C69C-B4E9-49A9-A801-4094D7F7E606}" type="presParOf" srcId="{99D06B0A-09E1-4117-8B4A-4F7BD05D30C8}" destId="{FA87906C-89CF-4969-8713-C2FD6BF7CDCF}" srcOrd="3" destOrd="0" presId="urn:microsoft.com/office/officeart/2005/8/layout/vList2"/>
    <dgm:cxn modelId="{B019E78B-3787-41A1-938C-FD7D34DA1790}" type="presParOf" srcId="{99D06B0A-09E1-4117-8B4A-4F7BD05D30C8}" destId="{0365FABD-06BE-4FE3-B63A-EEE0A3C8EDCB}" srcOrd="4" destOrd="0" presId="urn:microsoft.com/office/officeart/2005/8/layout/vList2"/>
    <dgm:cxn modelId="{99D49260-BDEC-46B3-AA35-252EB722F19C}" type="presParOf" srcId="{99D06B0A-09E1-4117-8B4A-4F7BD05D30C8}" destId="{930261E3-5A70-492D-9F7C-F5020B3B5F6C}" srcOrd="5" destOrd="0" presId="urn:microsoft.com/office/officeart/2005/8/layout/vList2"/>
    <dgm:cxn modelId="{A5FF8EF4-C44C-4D1B-8B78-B4E6664F0633}" type="presParOf" srcId="{99D06B0A-09E1-4117-8B4A-4F7BD05D30C8}" destId="{50B3172D-2091-4849-8724-EB9470150DCB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86362-A154-4139-8F5F-7CDD81A0D4B2}">
      <dsp:nvSpPr>
        <dsp:cNvPr id="0" name=""/>
        <dsp:cNvSpPr/>
      </dsp:nvSpPr>
      <dsp:spPr>
        <a:xfrm>
          <a:off x="0" y="22670"/>
          <a:ext cx="6249379" cy="97731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tint val="50000"/>
                <a:satMod val="300000"/>
                <a:alpha val="48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500" kern="1200" dirty="0" smtClean="0">
              <a:latin typeface="나눔스퀘어라운드 Bold" pitchFamily="50" charset="-127"/>
              <a:ea typeface="나눔스퀘어라운드 Bold" pitchFamily="50" charset="-127"/>
            </a:rPr>
            <a:t>그토록 만들어지기 원했던 프로그램을 만들기까지 많은 지식과 노력이 필요하다는 것을 알게 되었고</a:t>
          </a:r>
          <a:r>
            <a:rPr lang="en-US" sz="1500" kern="1200" dirty="0" smtClean="0">
              <a:latin typeface="나눔스퀘어라운드 Bold" pitchFamily="50" charset="-127"/>
              <a:ea typeface="나눔스퀘어라운드 Bold" pitchFamily="50" charset="-127"/>
            </a:rPr>
            <a:t>, </a:t>
          </a:r>
          <a:r>
            <a:rPr lang="ko-KR" sz="1500" kern="1200" dirty="0" smtClean="0">
              <a:latin typeface="나눔스퀘어라운드 Bold" pitchFamily="50" charset="-127"/>
              <a:ea typeface="나눔스퀘어라운드 Bold" pitchFamily="50" charset="-127"/>
            </a:rPr>
            <a:t>구현하지 못한 부분은 더 공부하면서 보완하여 실제로 사용할 수 있도록 완성하고 싶습니다</a:t>
          </a:r>
          <a:r>
            <a:rPr lang="en-US" sz="1500" kern="1200" dirty="0" smtClean="0">
              <a:latin typeface="나눔스퀘어라운드 Bold" pitchFamily="50" charset="-127"/>
              <a:ea typeface="나눔스퀘어라운드 Bold" pitchFamily="50" charset="-127"/>
            </a:rPr>
            <a:t>.</a:t>
          </a:r>
          <a:endParaRPr lang="ko-KR" sz="1500" kern="1200" dirty="0">
            <a:latin typeface="나눔스퀘어라운드 Bold" pitchFamily="50" charset="-127"/>
            <a:ea typeface="나눔스퀘어라운드 Bold" pitchFamily="50" charset="-127"/>
          </a:endParaRPr>
        </a:p>
      </dsp:txBody>
      <dsp:txXfrm>
        <a:off x="47709" y="70379"/>
        <a:ext cx="6153961" cy="881897"/>
      </dsp:txXfrm>
    </dsp:sp>
    <dsp:sp modelId="{3A5D50A8-343E-4131-87BB-97494B8E6B59}">
      <dsp:nvSpPr>
        <dsp:cNvPr id="0" name=""/>
        <dsp:cNvSpPr/>
      </dsp:nvSpPr>
      <dsp:spPr>
        <a:xfrm>
          <a:off x="0" y="1043186"/>
          <a:ext cx="6249379" cy="97731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tint val="50000"/>
                <a:satMod val="300000"/>
                <a:alpha val="4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500" kern="1200" dirty="0" smtClean="0">
              <a:latin typeface="나눔스퀘어라운드 Bold" pitchFamily="50" charset="-127"/>
              <a:ea typeface="나눔스퀘어라운드 Bold" pitchFamily="50" charset="-127"/>
            </a:rPr>
            <a:t>한가지 기능을 구현하는 방법이 계속 코딩을 하면서 새롭게 습득이 </a:t>
          </a:r>
          <a:r>
            <a:rPr lang="ko-KR" sz="1500" kern="1200" dirty="0" err="1" smtClean="0">
              <a:latin typeface="나눔스퀘어라운드 Bold" pitchFamily="50" charset="-127"/>
              <a:ea typeface="나눔스퀘어라운드 Bold" pitchFamily="50" charset="-127"/>
            </a:rPr>
            <a:t>되다보니</a:t>
          </a:r>
          <a:r>
            <a:rPr lang="ko-KR" sz="1500" kern="1200" dirty="0" smtClean="0">
              <a:latin typeface="나눔스퀘어라운드 Bold" pitchFamily="50" charset="-127"/>
              <a:ea typeface="나눔스퀘어라운드 Bold" pitchFamily="50" charset="-127"/>
            </a:rPr>
            <a:t> 처음 구현 방식과 막바지의 구현 방식이 달라지게 되었습니다</a:t>
          </a:r>
          <a:r>
            <a:rPr lang="en-US" sz="1500" kern="1200" dirty="0" smtClean="0">
              <a:latin typeface="나눔스퀘어라운드 Bold" pitchFamily="50" charset="-127"/>
              <a:ea typeface="나눔스퀘어라운드 Bold" pitchFamily="50" charset="-127"/>
            </a:rPr>
            <a:t>. </a:t>
          </a:r>
          <a:r>
            <a:rPr lang="ko-KR" sz="1500" kern="1200" dirty="0" smtClean="0">
              <a:latin typeface="나눔스퀘어라운드 Bold" pitchFamily="50" charset="-127"/>
              <a:ea typeface="나눔스퀘어라운드 Bold" pitchFamily="50" charset="-127"/>
            </a:rPr>
            <a:t>막바지에</a:t>
          </a:r>
          <a:r>
            <a:rPr lang="en-US" sz="1500" kern="1200" dirty="0" smtClean="0">
              <a:latin typeface="나눔스퀘어라운드 Bold" pitchFamily="50" charset="-127"/>
              <a:ea typeface="나눔스퀘어라운드 Bold" pitchFamily="50" charset="-127"/>
            </a:rPr>
            <a:t> </a:t>
          </a:r>
          <a:r>
            <a:rPr lang="ko-KR" sz="1500" kern="1200" dirty="0" smtClean="0">
              <a:latin typeface="나눔스퀘어라운드 Bold" pitchFamily="50" charset="-127"/>
              <a:ea typeface="나눔스퀘어라운드 Bold" pitchFamily="50" charset="-127"/>
            </a:rPr>
            <a:t>수정을 하였지만 다 통일시키지 못한 점이 아쉽습니다</a:t>
          </a:r>
          <a:r>
            <a:rPr lang="en-US" sz="1500" kern="1200" dirty="0" smtClean="0">
              <a:latin typeface="나눔스퀘어라운드 Bold" pitchFamily="50" charset="-127"/>
              <a:ea typeface="나눔스퀘어라운드 Bold" pitchFamily="50" charset="-127"/>
            </a:rPr>
            <a:t>.</a:t>
          </a:r>
          <a:endParaRPr lang="ko-KR" sz="1500" kern="1200" dirty="0">
            <a:latin typeface="나눔스퀘어라운드 Bold" pitchFamily="50" charset="-127"/>
            <a:ea typeface="나눔스퀘어라운드 Bold" pitchFamily="50" charset="-127"/>
          </a:endParaRPr>
        </a:p>
      </dsp:txBody>
      <dsp:txXfrm>
        <a:off x="47709" y="1090895"/>
        <a:ext cx="6153961" cy="881897"/>
      </dsp:txXfrm>
    </dsp:sp>
    <dsp:sp modelId="{0365FABD-06BE-4FE3-B63A-EEE0A3C8EDCB}">
      <dsp:nvSpPr>
        <dsp:cNvPr id="0" name=""/>
        <dsp:cNvSpPr/>
      </dsp:nvSpPr>
      <dsp:spPr>
        <a:xfrm>
          <a:off x="0" y="2063702"/>
          <a:ext cx="6249379" cy="97731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tint val="50000"/>
                <a:satMod val="300000"/>
                <a:alpha val="45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500" kern="1200" dirty="0" smtClean="0">
              <a:latin typeface="나눔스퀘어라운드 Bold" pitchFamily="50" charset="-127"/>
              <a:ea typeface="나눔스퀘어라운드 Bold" pitchFamily="50" charset="-127"/>
            </a:rPr>
            <a:t>프로그램을 만들면서 </a:t>
          </a:r>
          <a:r>
            <a:rPr lang="ko-KR" sz="1500" kern="1200" dirty="0" err="1" smtClean="0">
              <a:latin typeface="나눔스퀘어라운드 Bold" pitchFamily="50" charset="-127"/>
              <a:ea typeface="나눔스퀘어라운드 Bold" pitchFamily="50" charset="-127"/>
            </a:rPr>
            <a:t>그동안</a:t>
          </a:r>
          <a:r>
            <a:rPr lang="ko-KR" sz="1500" kern="1200" dirty="0" smtClean="0">
              <a:latin typeface="나눔스퀘어라운드 Bold" pitchFamily="50" charset="-127"/>
              <a:ea typeface="나눔스퀘어라운드 Bold" pitchFamily="50" charset="-127"/>
            </a:rPr>
            <a:t> 배웠던 내용을 복습하게 되니</a:t>
          </a:r>
          <a:r>
            <a:rPr lang="en-US" sz="1500" kern="1200" dirty="0" smtClean="0">
              <a:latin typeface="나눔스퀘어라운드 Bold" pitchFamily="50" charset="-127"/>
              <a:ea typeface="나눔스퀘어라운드 Bold" pitchFamily="50" charset="-127"/>
            </a:rPr>
            <a:t>,</a:t>
          </a:r>
          <a:r>
            <a:rPr lang="ko-KR" sz="1500" kern="1200" dirty="0" smtClean="0">
              <a:latin typeface="나눔스퀘어라운드 Bold" pitchFamily="50" charset="-127"/>
              <a:ea typeface="나눔스퀘어라운드 Bold" pitchFamily="50" charset="-127"/>
            </a:rPr>
            <a:t> 많은 소스와 쿼리가 내 것이 되는 것을 느꼈고</a:t>
          </a:r>
          <a:r>
            <a:rPr lang="en-US" sz="1500" kern="1200" dirty="0" smtClean="0">
              <a:latin typeface="나눔스퀘어라운드 Bold" pitchFamily="50" charset="-127"/>
              <a:ea typeface="나눔스퀘어라운드 Bold" pitchFamily="50" charset="-127"/>
            </a:rPr>
            <a:t>, </a:t>
          </a:r>
          <a:r>
            <a:rPr lang="ko-KR" sz="1500" kern="1200" dirty="0" smtClean="0">
              <a:latin typeface="나눔스퀘어라운드 Bold" pitchFamily="50" charset="-127"/>
              <a:ea typeface="나눔스퀘어라운드 Bold" pitchFamily="50" charset="-127"/>
            </a:rPr>
            <a:t>이제는 혼자 찾아본 소스를 내 프로그램에 맞게 응용할 수 있는 수준이 되어 기뻤습니다</a:t>
          </a:r>
          <a:r>
            <a:rPr lang="en-US" sz="1500" kern="1200" dirty="0" smtClean="0">
              <a:latin typeface="나눔스퀘어라운드 Bold" pitchFamily="50" charset="-127"/>
              <a:ea typeface="나눔스퀘어라운드 Bold" pitchFamily="50" charset="-127"/>
            </a:rPr>
            <a:t>.</a:t>
          </a:r>
          <a:endParaRPr lang="ko-KR" sz="1500" kern="1200" dirty="0">
            <a:latin typeface="나눔스퀘어라운드 Bold" pitchFamily="50" charset="-127"/>
            <a:ea typeface="나눔스퀘어라운드 Bold" pitchFamily="50" charset="-127"/>
          </a:endParaRPr>
        </a:p>
      </dsp:txBody>
      <dsp:txXfrm>
        <a:off x="47709" y="2111411"/>
        <a:ext cx="6153961" cy="881897"/>
      </dsp:txXfrm>
    </dsp:sp>
    <dsp:sp modelId="{50B3172D-2091-4849-8724-EB9470150DCB}">
      <dsp:nvSpPr>
        <dsp:cNvPr id="0" name=""/>
        <dsp:cNvSpPr/>
      </dsp:nvSpPr>
      <dsp:spPr>
        <a:xfrm>
          <a:off x="0" y="3084217"/>
          <a:ext cx="6249379" cy="97731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tint val="50000"/>
                <a:satMod val="300000"/>
                <a:alpha val="49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500" kern="1200" dirty="0" err="1" smtClean="0">
              <a:latin typeface="나눔스퀘어라운드 Bold" pitchFamily="50" charset="-127"/>
              <a:ea typeface="나눔스퀘어라운드 Bold" pitchFamily="50" charset="-127"/>
            </a:rPr>
            <a:t>반친구들과</a:t>
          </a:r>
          <a:r>
            <a:rPr lang="ko-KR" sz="1500" kern="1200" dirty="0" smtClean="0">
              <a:latin typeface="나눔스퀘어라운드 Bold" pitchFamily="50" charset="-127"/>
              <a:ea typeface="나눔스퀘어라운드 Bold" pitchFamily="50" charset="-127"/>
            </a:rPr>
            <a:t> 이야기를 하면서 얻게 되는 아이디어들도 개발에 많은 도움이 되었고</a:t>
          </a:r>
          <a:r>
            <a:rPr lang="en-US" sz="1500" kern="1200" dirty="0" smtClean="0">
              <a:latin typeface="나눔스퀘어라운드 Bold" pitchFamily="50" charset="-127"/>
              <a:ea typeface="나눔스퀘어라운드 Bold" pitchFamily="50" charset="-127"/>
            </a:rPr>
            <a:t>, </a:t>
          </a:r>
          <a:r>
            <a:rPr lang="ko-KR" sz="1500" kern="1200" dirty="0" smtClean="0">
              <a:latin typeface="나눔스퀘어라운드 Bold" pitchFamily="50" charset="-127"/>
              <a:ea typeface="나눔스퀘어라운드 Bold" pitchFamily="50" charset="-127"/>
            </a:rPr>
            <a:t>도움을 요청하면 흔쾌히 가르쳐준 친구들에게 감사의 마음을 전합니다</a:t>
          </a:r>
          <a:r>
            <a:rPr lang="en-US" sz="1500" kern="1200" dirty="0" smtClean="0">
              <a:latin typeface="나눔스퀘어라운드 Bold" pitchFamily="50" charset="-127"/>
              <a:ea typeface="나눔스퀘어라운드 Bold" pitchFamily="50" charset="-127"/>
            </a:rPr>
            <a:t>.  </a:t>
          </a:r>
          <a:endParaRPr lang="ko-KR" sz="1500" kern="1200" dirty="0">
            <a:latin typeface="나눔스퀘어라운드 Bold" pitchFamily="50" charset="-127"/>
            <a:ea typeface="나눔스퀘어라운드 Bold" pitchFamily="50" charset="-127"/>
          </a:endParaRPr>
        </a:p>
      </dsp:txBody>
      <dsp:txXfrm>
        <a:off x="47709" y="3131926"/>
        <a:ext cx="6153961" cy="8818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5A0C4-127A-45A0-A294-D67FD5DA63C2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444F9-1DF0-411A-9B10-EC245C5374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764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smtClean="0"/>
              <a:t>검색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학생등록 </a:t>
            </a:r>
            <a:endParaRPr lang="en-US" altLang="ko-KR" dirty="0" smtClean="0"/>
          </a:p>
          <a:p>
            <a:pPr marL="685800" lvl="1" indent="-228600">
              <a:buAutoNum type="arabicPeriod"/>
            </a:pPr>
            <a:r>
              <a:rPr lang="ko-KR" altLang="en-US" dirty="0" smtClean="0"/>
              <a:t>정보누락</a:t>
            </a:r>
            <a:endParaRPr lang="en-US" altLang="ko-KR" dirty="0" smtClean="0"/>
          </a:p>
          <a:p>
            <a:pPr marL="685800" lvl="1" indent="-228600">
              <a:buAutoNum type="arabicPeriod"/>
            </a:pPr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444F9-1DF0-411A-9B10-EC245C5374E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70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smtClean="0"/>
              <a:t>검색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학생등록 </a:t>
            </a:r>
            <a:endParaRPr lang="en-US" altLang="ko-KR" dirty="0" smtClean="0"/>
          </a:p>
          <a:p>
            <a:pPr marL="685800" lvl="1" indent="-228600">
              <a:buAutoNum type="arabicPeriod"/>
            </a:pPr>
            <a:r>
              <a:rPr lang="ko-KR" altLang="en-US" dirty="0" smtClean="0"/>
              <a:t>정보누락</a:t>
            </a:r>
            <a:endParaRPr lang="en-US" altLang="ko-KR" dirty="0" smtClean="0"/>
          </a:p>
          <a:p>
            <a:pPr marL="685800" lvl="1" indent="-228600">
              <a:buAutoNum type="arabicPeriod"/>
            </a:pPr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444F9-1DF0-411A-9B10-EC245C5374E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7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444F9-1DF0-411A-9B10-EC245C5374E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57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73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861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943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05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050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53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44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8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524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927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31D0-41CD-4A12-8C5F-F4E7F43EA0F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34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231D0-41CD-4A12-8C5F-F4E7F43EA0F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32A0B-7DFC-4383-8205-00FABBF30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478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9.png"/><Relationship Id="rId5" Type="http://schemas.openxmlformats.org/officeDocument/2006/relationships/image" Target="../media/image5.pn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6.png"/><Relationship Id="rId5" Type="http://schemas.openxmlformats.org/officeDocument/2006/relationships/image" Target="../media/image6.png"/><Relationship Id="rId10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8.png"/><Relationship Id="rId5" Type="http://schemas.openxmlformats.org/officeDocument/2006/relationships/image" Target="../media/image6.png"/><Relationship Id="rId10" Type="http://schemas.openxmlformats.org/officeDocument/2006/relationships/image" Target="../media/image57.png"/><Relationship Id="rId4" Type="http://schemas.openxmlformats.org/officeDocument/2006/relationships/image" Target="../media/image5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.png"/><Relationship Id="rId7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.png"/><Relationship Id="rId7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.png"/><Relationship Id="rId7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2.png"/><Relationship Id="rId7" Type="http://schemas.openxmlformats.org/officeDocument/2006/relationships/image" Target="../media/image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4.png"/><Relationship Id="rId10" Type="http://schemas.openxmlformats.org/officeDocument/2006/relationships/image" Target="../media/image7.png"/><Relationship Id="rId4" Type="http://schemas.openxmlformats.org/officeDocument/2006/relationships/image" Target="../media/image73.png"/><Relationship Id="rId9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.png"/><Relationship Id="rId7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5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4.png"/><Relationship Id="rId9" Type="http://schemas.openxmlformats.org/officeDocument/2006/relationships/diagramLayout" Target="../diagrams/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3" y="1131590"/>
            <a:ext cx="7920879" cy="171019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3600" dirty="0" err="1" smtClean="0">
                <a:latin typeface="나눔스퀘어라운드 ExtraBold" pitchFamily="50" charset="-127"/>
                <a:ea typeface="나눔스퀘어라운드 ExtraBold" pitchFamily="50" charset="-127"/>
              </a:rPr>
              <a:t>신현초</a:t>
            </a:r>
            <a:r>
              <a:rPr lang="ko-KR" altLang="en-US" sz="3600" dirty="0" smtClean="0">
                <a:latin typeface="나눔스퀘어라운드 ExtraBold" pitchFamily="50" charset="-127"/>
                <a:ea typeface="나눔스퀘어라운드 ExtraBold" pitchFamily="50" charset="-127"/>
              </a:rPr>
              <a:t> 방과후학교 </a:t>
            </a:r>
            <a: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  <a:t/>
            </a:r>
            <a:b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</a:br>
            <a:r>
              <a:rPr lang="ko-KR" altLang="en-US" sz="5300" dirty="0" smtClean="0">
                <a:latin typeface="나눔스퀘어라운드 ExtraBold" pitchFamily="50" charset="-127"/>
                <a:ea typeface="나눔스퀘어라운드 ExtraBold" pitchFamily="50" charset="-127"/>
              </a:rPr>
              <a:t>자유수강 관리 프로그램</a:t>
            </a:r>
            <a:endParaRPr lang="ko-KR" altLang="en-US" sz="53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99792" y="3291830"/>
            <a:ext cx="5637010" cy="972108"/>
          </a:xfrm>
        </p:spPr>
        <p:txBody>
          <a:bodyPr>
            <a:normAutofit fontScale="62500" lnSpcReduction="20000"/>
          </a:bodyPr>
          <a:lstStyle/>
          <a:p>
            <a:pPr algn="r"/>
            <a:r>
              <a:rPr lang="ko-KR" altLang="en-US" smtClean="0">
                <a:latin typeface="나눔스퀘어라운드 ExtraBold" pitchFamily="50" charset="-127"/>
                <a:ea typeface="나눔스퀘어라운드 ExtraBold" pitchFamily="50" charset="-127"/>
              </a:rPr>
              <a:t>융합소프트웨어개발자 과정</a:t>
            </a:r>
            <a:endParaRPr lang="en-US" altLang="ko-KR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r"/>
            <a: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차 프로젝트</a:t>
            </a:r>
            <a:endParaRPr lang="en-US" altLang="ko-KR" dirty="0"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algn="r"/>
            <a: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  <a:t> 2018. 8. 28. </a:t>
            </a:r>
            <a:r>
              <a:rPr lang="ko-KR" altLang="en-US" dirty="0" err="1" smtClean="0">
                <a:latin typeface="나눔스퀘어라운드 ExtraBold" pitchFamily="50" charset="-127"/>
                <a:ea typeface="나눔스퀘어라운드 ExtraBold" pitchFamily="50" charset="-127"/>
              </a:rPr>
              <a:t>윤새별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1289107"/>
            <a:ext cx="630070" cy="4725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98278" y="3291830"/>
            <a:ext cx="403664" cy="3027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98278" y="3587260"/>
            <a:ext cx="403664" cy="3027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98278" y="3900072"/>
            <a:ext cx="403664" cy="302748"/>
          </a:xfrm>
          <a:prstGeom prst="rect">
            <a:avLst/>
          </a:prstGeom>
        </p:spPr>
      </p:pic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41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65212" y="1169085"/>
            <a:ext cx="1306488" cy="1177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개발 일</a:t>
            </a:r>
            <a:r>
              <a:rPr lang="ko-KR" altLang="en-US" dirty="0">
                <a:latin typeface="나눔스퀘어라운드 Bold" pitchFamily="50" charset="-127"/>
                <a:ea typeface="나눔스퀘어라운드 Bold" pitchFamily="50" charset="-127"/>
              </a:rPr>
              <a:t>정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532712"/>
              </p:ext>
            </p:extLst>
          </p:nvPr>
        </p:nvGraphicFramePr>
        <p:xfrm>
          <a:off x="2276745" y="637468"/>
          <a:ext cx="6570730" cy="385411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14146"/>
                <a:gridCol w="1314146"/>
                <a:gridCol w="1314146"/>
                <a:gridCol w="1314146"/>
                <a:gridCol w="1314146"/>
              </a:tblGrid>
              <a:tr h="2753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</a:t>
                      </a:r>
                      <a:r>
                        <a:rPr lang="ko-KR" altLang="en-US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b="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3</a:t>
                      </a:r>
                      <a:r>
                        <a:rPr lang="ko-KR" altLang="en-US" sz="1100" b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b="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609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기획서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작성 완료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 메인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등록</a:t>
                      </a:r>
                      <a:r>
                        <a:rPr lang="en-US" altLang="ko-KR" sz="11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및 </a:t>
                      </a:r>
                      <a:endParaRPr lang="en-US" altLang="ko-KR" sz="1100" baseline="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강좌신청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UI 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구현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</a:tr>
              <a:tr h="230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6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7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9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10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1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</a:t>
                      </a:r>
                      <a:r>
                        <a:rPr lang="ko-KR" altLang="en-US" sz="11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등록</a:t>
                      </a:r>
                      <a:endParaRPr lang="en-US" altLang="ko-KR" sz="1100" baseline="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VO, Controller</a:t>
                      </a: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DB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테이블 구축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DAO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강좌 메인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등록 및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수정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UI 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구현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강좌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VO,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강좌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DB</a:t>
                      </a: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테이블 구축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DAO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</a:tr>
              <a:tr h="230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13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14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15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16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17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1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 강좌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신청 관련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VO, Controller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 강좌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신청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 강좌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신청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DB 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테이블 구축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DAO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 강좌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신청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DAO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자유수강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운영현황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테이블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Controller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A89C">
                        <a:alpha val="20000"/>
                      </a:srgbClr>
                    </a:solidFill>
                  </a:tcPr>
                </a:tc>
              </a:tr>
              <a:tr h="230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20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21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 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22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23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8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월 </a:t>
                      </a:r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24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일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 anchor="ctr"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1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자유수강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운영 현황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테이블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DAO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TEST 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및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강좌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엑셀파일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출력 구현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학생 잔액 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엑셀파일 </a:t>
                      </a:r>
                      <a:endParaRPr lang="en-US" altLang="ko-KR" sz="11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출력 구현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PPT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작성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A89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PPT</a:t>
                      </a:r>
                      <a:r>
                        <a:rPr lang="ko-KR" altLang="en-US" sz="11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작성</a:t>
                      </a:r>
                      <a:endParaRPr lang="ko-KR" altLang="en-US" sz="11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C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A89C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0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826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1530" y="1086585"/>
            <a:ext cx="1728192" cy="1350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개체 관계도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55" y="479017"/>
            <a:ext cx="6435745" cy="4117957"/>
          </a:xfrm>
          <a:prstGeom prst="rect">
            <a:avLst/>
          </a:prstGeom>
        </p:spPr>
      </p:pic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5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539552" y="1052831"/>
            <a:ext cx="1872208" cy="2103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논리적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테이블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모델링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830" y="652376"/>
            <a:ext cx="5962650" cy="384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53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539552" y="1131591"/>
            <a:ext cx="1872208" cy="1980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물리적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테이블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모델링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308" y="666664"/>
            <a:ext cx="6353175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53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22" y="321500"/>
            <a:ext cx="7496777" cy="4266474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566555" y="951570"/>
            <a:ext cx="1795252" cy="23402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스토리보드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-Use Case Diagram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6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17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31543" y="951570"/>
            <a:ext cx="1795251" cy="2187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MVC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파일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구조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39"/>
          <a:stretch/>
        </p:blipFill>
        <p:spPr bwMode="auto">
          <a:xfrm>
            <a:off x="2483768" y="465516"/>
            <a:ext cx="3100068" cy="3546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17" b="434"/>
          <a:stretch/>
        </p:blipFill>
        <p:spPr bwMode="auto">
          <a:xfrm>
            <a:off x="5533094" y="1368916"/>
            <a:ext cx="3100068" cy="2642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793" y="592280"/>
            <a:ext cx="6441663" cy="4104456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184460" y="587030"/>
            <a:ext cx="2587340" cy="151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Class</a:t>
            </a:r>
          </a:p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Diagram</a:t>
            </a:r>
          </a:p>
          <a:p>
            <a:pPr lvl="1"/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- Controller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6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93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84460" y="587030"/>
            <a:ext cx="2587340" cy="151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Class</a:t>
            </a:r>
          </a:p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Diagram</a:t>
            </a:r>
          </a:p>
          <a:p>
            <a:pPr lvl="1"/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- model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596317"/>
            <a:ext cx="5984864" cy="394515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6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56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36" y="593780"/>
            <a:ext cx="6120680" cy="4003195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161510" y="587030"/>
            <a:ext cx="2587340" cy="151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Class</a:t>
            </a:r>
          </a:p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Diagram</a:t>
            </a:r>
          </a:p>
          <a:p>
            <a:pPr lvl="1"/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  - 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전체</a:t>
            </a:r>
            <a:endParaRPr lang="ko-KR" altLang="en-US" sz="2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0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66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76548" y="443260"/>
            <a:ext cx="1795251" cy="1788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itchFamily="50" charset="-127"/>
                <a:ea typeface="나눔스퀘어라운드 Bold" pitchFamily="50" charset="-127"/>
              </a:rPr>
              <a:t>학생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관리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1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299" y="647786"/>
            <a:ext cx="5604199" cy="385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076945" y="893310"/>
            <a:ext cx="80647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검색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17" name="직선 연결선 16"/>
          <p:cNvCxnSpPr>
            <a:endCxn id="23" idx="0"/>
          </p:cNvCxnSpPr>
          <p:nvPr/>
        </p:nvCxnSpPr>
        <p:spPr>
          <a:xfrm flipH="1">
            <a:off x="6102200" y="1131590"/>
            <a:ext cx="212859" cy="1015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2" idx="1"/>
          </p:cNvCxnSpPr>
          <p:nvPr/>
        </p:nvCxnSpPr>
        <p:spPr>
          <a:xfrm>
            <a:off x="3896925" y="1062587"/>
            <a:ext cx="180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02200" y="2577375"/>
            <a:ext cx="1575235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3.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전입학생 등록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26" name="직선 연결선 25"/>
          <p:cNvCxnSpPr>
            <a:endCxn id="24" idx="0"/>
          </p:cNvCxnSpPr>
          <p:nvPr/>
        </p:nvCxnSpPr>
        <p:spPr>
          <a:xfrm>
            <a:off x="6822250" y="1131590"/>
            <a:ext cx="67568" cy="1445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59236" y="2146788"/>
            <a:ext cx="1285927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학생 등록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43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540" y="1014577"/>
            <a:ext cx="1584176" cy="70207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ko-KR" altLang="en-US" sz="4400" dirty="0" smtClean="0">
                <a:latin typeface="나눔스퀘어라운드 Bold" pitchFamily="50" charset="-127"/>
                <a:ea typeface="나눔스퀘어라운드 Bold" pitchFamily="50" charset="-127"/>
              </a:rPr>
              <a:t>순서</a:t>
            </a:r>
            <a:endParaRPr lang="ko-KR" altLang="en-US" sz="4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023828" y="546524"/>
            <a:ext cx="5688632" cy="3825426"/>
          </a:xfrm>
        </p:spPr>
        <p:txBody>
          <a:bodyPr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sz="3600" dirty="0" smtClean="0">
                <a:latin typeface="나눔스퀘어라운드 Bold" pitchFamily="50" charset="-127"/>
                <a:ea typeface="나눔스퀘어라운드 Bold" pitchFamily="50" charset="-127"/>
              </a:rPr>
              <a:t>프로그램 개요 및 요구사항</a:t>
            </a:r>
            <a:endParaRPr lang="en-US" altLang="ko-KR" sz="3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3600" dirty="0" smtClean="0">
                <a:latin typeface="나눔스퀘어라운드 Bold" pitchFamily="50" charset="-127"/>
                <a:ea typeface="나눔스퀘어라운드 Bold" pitchFamily="50" charset="-127"/>
              </a:rPr>
              <a:t>개발 일정과 개발환경</a:t>
            </a:r>
            <a:endParaRPr lang="en-US" altLang="ko-KR" sz="3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3600" dirty="0" smtClean="0">
                <a:latin typeface="나눔스퀘어라운드 Bold" pitchFamily="50" charset="-127"/>
                <a:ea typeface="나눔스퀘어라운드 Bold" pitchFamily="50" charset="-127"/>
              </a:rPr>
              <a:t>프로그램 구조</a:t>
            </a:r>
            <a:endParaRPr lang="en-US" altLang="ko-KR" sz="3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3600" dirty="0" smtClean="0">
                <a:latin typeface="나눔스퀘어라운드 Bold" pitchFamily="50" charset="-127"/>
                <a:ea typeface="나눔스퀘어라운드 Bold" pitchFamily="50" charset="-127"/>
              </a:rPr>
              <a:t>UI</a:t>
            </a:r>
            <a:r>
              <a:rPr lang="ko-KR" altLang="en-US" sz="3600" dirty="0" smtClean="0">
                <a:latin typeface="나눔스퀘어라운드 Bold" pitchFamily="50" charset="-127"/>
                <a:ea typeface="나눔스퀘어라운드 Bold" pitchFamily="50" charset="-127"/>
              </a:rPr>
              <a:t>와 기능</a:t>
            </a:r>
            <a:endParaRPr lang="en-US" altLang="ko-KR" sz="3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3600" dirty="0" smtClean="0">
                <a:latin typeface="나눔스퀘어라운드 Bold" pitchFamily="50" charset="-127"/>
                <a:ea typeface="나눔스퀘어라운드 Bold" pitchFamily="50" charset="-127"/>
              </a:rPr>
              <a:t>후</a:t>
            </a:r>
            <a:r>
              <a:rPr lang="ko-KR" altLang="en-US" sz="3600" dirty="0">
                <a:latin typeface="나눔스퀘어라운드 Bold" pitchFamily="50" charset="-127"/>
                <a:ea typeface="나눔스퀘어라운드 Bold" pitchFamily="50" charset="-127"/>
              </a:rPr>
              <a:t>기</a:t>
            </a:r>
            <a:endParaRPr lang="en-US" altLang="ko-KR" sz="36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573838" y="681585"/>
            <a:ext cx="540000" cy="3600355"/>
            <a:chOff x="2591840" y="452730"/>
            <a:chExt cx="540000" cy="480047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840" y="452730"/>
              <a:ext cx="540000" cy="5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840" y="1532789"/>
              <a:ext cx="540000" cy="540000"/>
            </a:xfrm>
            <a:prstGeom prst="rect">
              <a:avLst/>
            </a:prstGeom>
          </p:spPr>
        </p:pic>
        <p:pic>
          <p:nvPicPr>
            <p:cNvPr id="4098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840" y="252890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840" y="3609051"/>
              <a:ext cx="540000" cy="540000"/>
            </a:xfrm>
            <a:prstGeom prst="rect">
              <a:avLst/>
            </a:prstGeom>
          </p:spPr>
        </p:pic>
        <p:pic>
          <p:nvPicPr>
            <p:cNvPr id="4099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840" y="471320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176640"/>
            <a:ext cx="540000" cy="405000"/>
          </a:xfrm>
          <a:prstGeom prst="rect">
            <a:avLst/>
          </a:prstGeom>
        </p:spPr>
      </p:pic>
      <p:sp>
        <p:nvSpPr>
          <p:cNvPr id="11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86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76548" y="647787"/>
            <a:ext cx="1795251" cy="1372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학생관리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1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89" y="726545"/>
            <a:ext cx="2524125" cy="26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55" y="990864"/>
            <a:ext cx="5404957" cy="2988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538" y="2277896"/>
            <a:ext cx="2326835" cy="1257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27778" y="456515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검색기능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34300" y="1939342"/>
            <a:ext cx="3382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학생 등록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503889" y="1581640"/>
            <a:ext cx="42733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23" y="823896"/>
            <a:ext cx="445246" cy="33393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436985" y="2277896"/>
            <a:ext cx="2295255" cy="338555"/>
            <a:chOff x="4436985" y="2277896"/>
            <a:chExt cx="2295255" cy="338555"/>
          </a:xfrm>
        </p:grpSpPr>
        <p:sp>
          <p:nvSpPr>
            <p:cNvPr id="18" name="TextBox 17"/>
            <p:cNvSpPr txBox="1"/>
            <p:nvPr/>
          </p:nvSpPr>
          <p:spPr>
            <a:xfrm>
              <a:off x="4966769" y="2277896"/>
              <a:ext cx="1765471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엑셀파일 명단 등록</a:t>
              </a:r>
              <a:endPara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2" name="직선 연결선 21"/>
            <p:cNvCxnSpPr>
              <a:endCxn id="18" idx="1"/>
            </p:cNvCxnSpPr>
            <p:nvPr/>
          </p:nvCxnSpPr>
          <p:spPr>
            <a:xfrm flipV="1">
              <a:off x="4436985" y="2447173"/>
              <a:ext cx="529784" cy="1692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4301970" y="2706765"/>
            <a:ext cx="1980220" cy="338554"/>
            <a:chOff x="4301970" y="2706765"/>
            <a:chExt cx="1980220" cy="338554"/>
          </a:xfrm>
        </p:grpSpPr>
        <p:sp>
          <p:nvSpPr>
            <p:cNvPr id="25" name="TextBox 24"/>
            <p:cNvSpPr txBox="1"/>
            <p:nvPr/>
          </p:nvSpPr>
          <p:spPr>
            <a:xfrm>
              <a:off x="4966769" y="2706765"/>
              <a:ext cx="1315421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학년도 입력</a:t>
              </a:r>
              <a:endPara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28" name="직선 연결선 27"/>
            <p:cNvCxnSpPr>
              <a:endCxn id="25" idx="1"/>
            </p:cNvCxnSpPr>
            <p:nvPr/>
          </p:nvCxnSpPr>
          <p:spPr>
            <a:xfrm>
              <a:off x="4301970" y="2876042"/>
              <a:ext cx="6647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4301970" y="3111810"/>
            <a:ext cx="2835315" cy="338554"/>
            <a:chOff x="4301970" y="3111810"/>
            <a:chExt cx="2835315" cy="338554"/>
          </a:xfrm>
        </p:grpSpPr>
        <p:sp>
          <p:nvSpPr>
            <p:cNvPr id="26" name="TextBox 25"/>
            <p:cNvSpPr txBox="1"/>
            <p:nvPr/>
          </p:nvSpPr>
          <p:spPr>
            <a:xfrm>
              <a:off x="4966768" y="3111810"/>
              <a:ext cx="2170517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sz="16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인당 연간 지원금 입력</a:t>
              </a:r>
              <a:endPara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32" name="직선 연결선 31"/>
            <p:cNvCxnSpPr>
              <a:endCxn id="26" idx="1"/>
            </p:cNvCxnSpPr>
            <p:nvPr/>
          </p:nvCxnSpPr>
          <p:spPr>
            <a:xfrm>
              <a:off x="4301970" y="3111810"/>
              <a:ext cx="664798" cy="169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직선 화살표 연결선 37"/>
          <p:cNvCxnSpPr>
            <a:stCxn id="25" idx="3"/>
          </p:cNvCxnSpPr>
          <p:nvPr/>
        </p:nvCxnSpPr>
        <p:spPr>
          <a:xfrm>
            <a:off x="6282190" y="2876042"/>
            <a:ext cx="1080120" cy="775828"/>
          </a:xfrm>
          <a:prstGeom prst="bentConnector3">
            <a:avLst>
              <a:gd name="adj1" fmla="val 9997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6" idx="2"/>
          </p:cNvCxnSpPr>
          <p:nvPr/>
        </p:nvCxnSpPr>
        <p:spPr>
          <a:xfrm rot="16200000" flipH="1">
            <a:off x="6133863" y="3368527"/>
            <a:ext cx="336521" cy="50019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7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03" y="2524023"/>
            <a:ext cx="2841855" cy="2027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8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20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765" y="816555"/>
            <a:ext cx="2949193" cy="170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262" y="814339"/>
            <a:ext cx="2366725" cy="90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476548" y="647787"/>
            <a:ext cx="1795251" cy="1372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학생등록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4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99391" y="478001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3.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전입학생 등록 시 오류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18" y="2341588"/>
            <a:ext cx="2926259" cy="1720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5472100" y="1041580"/>
            <a:ext cx="1080120" cy="585065"/>
          </a:xfrm>
          <a:prstGeom prst="rightArrow">
            <a:avLst>
              <a:gd name="adj1" fmla="val 69536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5065244" y="3227525"/>
            <a:ext cx="990109" cy="62094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스퀘어라운드 Bold" pitchFamily="50" charset="-127"/>
                <a:ea typeface="나눔스퀘어라운드 Bold" pitchFamily="50" charset="-127"/>
              </a:rPr>
              <a:t>정보 기입 후 취소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53988" y="1131590"/>
            <a:ext cx="119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1200" dirty="0" smtClean="0">
                <a:solidFill>
                  <a:prstClr val="white"/>
                </a:solidFill>
                <a:latin typeface="나눔스퀘어라운드 Bold" pitchFamily="50" charset="-127"/>
                <a:ea typeface="나눔스퀘어라운드 Bold" pitchFamily="50" charset="-127"/>
              </a:rPr>
              <a:t>칸이 비어 있는 경우</a:t>
            </a:r>
            <a:endParaRPr lang="ko-KR" altLang="en-US" sz="1200" dirty="0">
              <a:solidFill>
                <a:prstClr val="white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48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945" y="760539"/>
            <a:ext cx="2866535" cy="185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644" y="2767291"/>
            <a:ext cx="6511836" cy="1784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476548" y="647787"/>
            <a:ext cx="1795251" cy="1372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학생등록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7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굽은 화살표 1"/>
          <p:cNvSpPr/>
          <p:nvPr/>
        </p:nvSpPr>
        <p:spPr>
          <a:xfrm rot="5400000" flipV="1">
            <a:off x="5247151" y="1536559"/>
            <a:ext cx="855095" cy="1035266"/>
          </a:xfrm>
          <a:prstGeom prst="bentArrow">
            <a:avLst>
              <a:gd name="adj1" fmla="val 42612"/>
              <a:gd name="adj2" fmla="val 37131"/>
              <a:gd name="adj3" fmla="val 21892"/>
              <a:gd name="adj4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등록완료</a:t>
            </a:r>
            <a:endParaRPr lang="en-US" altLang="ko-KR" sz="1600" b="1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endParaRPr lang="en-US" altLang="ko-KR" sz="1600" b="1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endParaRPr lang="ko-KR" altLang="en-US" sz="1600" b="1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99391" y="478001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3.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전입학생 등록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2423364" y="3596986"/>
            <a:ext cx="439663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40" y="2282820"/>
            <a:ext cx="445246" cy="333935"/>
          </a:xfrm>
          <a:prstGeom prst="rect">
            <a:avLst/>
          </a:prstGeom>
        </p:spPr>
      </p:pic>
      <p:pic>
        <p:nvPicPr>
          <p:cNvPr id="20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364" y="861560"/>
            <a:ext cx="2726795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249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51" y="861559"/>
            <a:ext cx="6494744" cy="328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476548" y="647787"/>
            <a:ext cx="1795251" cy="1372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학생정보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499391" y="478001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4.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학생 정보 관리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995" y="1686341"/>
            <a:ext cx="445246" cy="33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0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46" y="924662"/>
            <a:ext cx="3864161" cy="218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070" y="3177165"/>
            <a:ext cx="3004959" cy="1121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476548" y="647787"/>
            <a:ext cx="1795251" cy="1372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학생정보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499391" y="478001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라운드 Bold" pitchFamily="50" charset="-127"/>
                <a:ea typeface="나눔스퀘어라운드 Bold" pitchFamily="50" charset="-127"/>
              </a:rPr>
              <a:t>5</a:t>
            </a:r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학생 정보 수</a:t>
            </a:r>
            <a:r>
              <a:rPr lang="ko-KR" altLang="en-US" sz="1600" dirty="0">
                <a:latin typeface="나눔스퀘어라운드 Bold" pitchFamily="50" charset="-127"/>
                <a:ea typeface="나눔스퀘어라운드 Bold" pitchFamily="50" charset="-127"/>
              </a:rPr>
              <a:t>정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17" y="2777875"/>
            <a:ext cx="445246" cy="333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81790" y="3261751"/>
            <a:ext cx="2880320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텍스트 필드가 채워져야 합니다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3" name="직선 연결선 12"/>
          <p:cNvCxnSpPr>
            <a:stCxn id="17" idx="2"/>
          </p:cNvCxnSpPr>
          <p:nvPr/>
        </p:nvCxnSpPr>
        <p:spPr>
          <a:xfrm>
            <a:off x="3559440" y="3111810"/>
            <a:ext cx="0" cy="1499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941930" y="1334032"/>
            <a:ext cx="450050" cy="2476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390644" y="1671650"/>
            <a:ext cx="731305" cy="2476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62010" y="1671650"/>
            <a:ext cx="1260140" cy="2476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01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1" y="647786"/>
            <a:ext cx="3420439" cy="2554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제목 1"/>
          <p:cNvSpPr txBox="1">
            <a:spLocks/>
          </p:cNvSpPr>
          <p:nvPr/>
        </p:nvSpPr>
        <p:spPr>
          <a:xfrm>
            <a:off x="476548" y="507870"/>
            <a:ext cx="1795251" cy="16539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itchFamily="50" charset="-127"/>
                <a:ea typeface="나눔스퀘어라운드 Bold" pitchFamily="50" charset="-127"/>
              </a:rPr>
              <a:t>강좌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관</a:t>
            </a:r>
            <a:r>
              <a:rPr lang="ko-KR" altLang="en-US" sz="2000" dirty="0">
                <a:latin typeface="나눔스퀘어라운드 Bold" pitchFamily="50" charset="-127"/>
                <a:ea typeface="나눔스퀘어라운드 Bold" pitchFamily="50" charset="-127"/>
              </a:rPr>
              <a:t>리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00" y="1103719"/>
            <a:ext cx="2933700" cy="79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150" y="1851670"/>
            <a:ext cx="3173134" cy="175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012100" y="726545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검색기능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09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제목 1"/>
          <p:cNvSpPr txBox="1">
            <a:spLocks/>
          </p:cNvSpPr>
          <p:nvPr/>
        </p:nvSpPr>
        <p:spPr>
          <a:xfrm>
            <a:off x="476548" y="507870"/>
            <a:ext cx="1795251" cy="16539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강좌등록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827806"/>
            <a:ext cx="3104481" cy="187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18"/>
          <a:stretch/>
        </p:blipFill>
        <p:spPr bwMode="auto">
          <a:xfrm>
            <a:off x="5986676" y="779325"/>
            <a:ext cx="2986701" cy="1882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7638965" y="1454399"/>
            <a:ext cx="758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78420"/>
            <a:ext cx="2920415" cy="179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996" y="2084469"/>
            <a:ext cx="445246" cy="333935"/>
          </a:xfrm>
          <a:prstGeom prst="rect">
            <a:avLst/>
          </a:prstGeom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200" y="2733364"/>
            <a:ext cx="3240300" cy="1909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499391" y="478001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개설 강좌 등록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5516241" y="1691474"/>
            <a:ext cx="498260" cy="25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5336866" y="3684802"/>
            <a:ext cx="498260" cy="250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92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316" y="780500"/>
            <a:ext cx="2252827" cy="1296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제목 1"/>
          <p:cNvSpPr txBox="1">
            <a:spLocks/>
          </p:cNvSpPr>
          <p:nvPr/>
        </p:nvSpPr>
        <p:spPr>
          <a:xfrm>
            <a:off x="476548" y="520786"/>
            <a:ext cx="1795251" cy="1628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itchFamily="50" charset="-127"/>
                <a:ea typeface="나눔스퀘어라운드 Bold" pitchFamily="50" charset="-127"/>
              </a:rPr>
              <a:t>수강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등</a:t>
            </a:r>
            <a:r>
              <a:rPr lang="ko-KR" altLang="en-US" sz="2000" dirty="0">
                <a:latin typeface="나눔스퀘어라운드 Bold" pitchFamily="50" charset="-127"/>
                <a:ea typeface="나눔스퀘어라운드 Bold" pitchFamily="50" charset="-127"/>
              </a:rPr>
              <a:t>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466" y="1809551"/>
            <a:ext cx="376167" cy="282126"/>
          </a:xfrm>
          <a:prstGeom prst="rect">
            <a:avLst/>
          </a:prstGeom>
        </p:spPr>
      </p:pic>
      <p:sp>
        <p:nvSpPr>
          <p:cNvPr id="14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99391" y="478001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수강등록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343484" y="1849447"/>
            <a:ext cx="3593820" cy="2571907"/>
            <a:chOff x="4938681" y="835581"/>
            <a:chExt cx="3593820" cy="257190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782"/>
            <a:stretch/>
          </p:blipFill>
          <p:spPr bwMode="auto">
            <a:xfrm>
              <a:off x="4938681" y="835581"/>
              <a:ext cx="3593820" cy="2571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굽은 화살표 12"/>
            <p:cNvSpPr/>
            <p:nvPr/>
          </p:nvSpPr>
          <p:spPr>
            <a:xfrm rot="5400000">
              <a:off x="6142597" y="1035462"/>
              <a:ext cx="697576" cy="990110"/>
            </a:xfrm>
            <a:prstGeom prst="bentArrow">
              <a:avLst>
                <a:gd name="adj1" fmla="val 15107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오른쪽 중괄호 14"/>
            <p:cNvSpPr/>
            <p:nvPr/>
          </p:nvSpPr>
          <p:spPr>
            <a:xfrm>
              <a:off x="5742101" y="1046714"/>
              <a:ext cx="225025" cy="360040"/>
            </a:xfrm>
            <a:prstGeom prst="rightBrac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08" y="2706765"/>
            <a:ext cx="2969728" cy="1605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아래쪽 화살표 18"/>
          <p:cNvSpPr/>
          <p:nvPr/>
        </p:nvSpPr>
        <p:spPr>
          <a:xfrm>
            <a:off x="3129466" y="2136682"/>
            <a:ext cx="376167" cy="525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49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제목 1"/>
          <p:cNvSpPr txBox="1">
            <a:spLocks/>
          </p:cNvSpPr>
          <p:nvPr/>
        </p:nvSpPr>
        <p:spPr>
          <a:xfrm>
            <a:off x="476548" y="525434"/>
            <a:ext cx="1795251" cy="1628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수강등</a:t>
            </a:r>
            <a:r>
              <a:rPr lang="ko-KR" altLang="en-US" sz="2000" dirty="0">
                <a:latin typeface="나눔스퀘어라운드 Bold" pitchFamily="50" charset="-127"/>
                <a:ea typeface="나눔스퀘어라운드 Bold" pitchFamily="50" charset="-127"/>
              </a:rPr>
              <a:t>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94" y="816554"/>
            <a:ext cx="3071336" cy="22052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391" y="3111810"/>
            <a:ext cx="3084016" cy="154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110" y="681540"/>
            <a:ext cx="3417223" cy="2480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99391" y="478001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수강등록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861810" y="2346725"/>
            <a:ext cx="540060" cy="2700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896925" y="2349676"/>
            <a:ext cx="810090" cy="2700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221850" y="2606241"/>
            <a:ext cx="32578" cy="60087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4594502" y="2706765"/>
            <a:ext cx="2002723" cy="9001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356865" y="2211710"/>
            <a:ext cx="558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  <a:latin typeface="나눔스퀘어라운드 Bold" pitchFamily="50" charset="-127"/>
                <a:ea typeface="나눔스퀘어라운드 Bold" pitchFamily="50" charset="-127"/>
              </a:rPr>
              <a:t>＞</a:t>
            </a:r>
            <a:endParaRPr lang="ko-KR" altLang="en-US" sz="3200" b="1" dirty="0">
              <a:solidFill>
                <a:srgbClr val="FF000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7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제목 1"/>
          <p:cNvSpPr txBox="1">
            <a:spLocks/>
          </p:cNvSpPr>
          <p:nvPr/>
        </p:nvSpPr>
        <p:spPr>
          <a:xfrm>
            <a:off x="476548" y="520786"/>
            <a:ext cx="1795251" cy="1628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수강등</a:t>
            </a:r>
            <a:r>
              <a:rPr lang="ko-KR" altLang="en-US" sz="2000" dirty="0">
                <a:latin typeface="나눔스퀘어라운드 Bold" pitchFamily="50" charset="-127"/>
                <a:ea typeface="나눔스퀘어라운드 Bold" pitchFamily="50" charset="-127"/>
              </a:rPr>
              <a:t>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9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99391" y="501520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수강등록 소스  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55" y="771550"/>
            <a:ext cx="6525725" cy="185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616755"/>
            <a:ext cx="6450550" cy="476510"/>
          </a:xfrm>
          <a:prstGeom prst="rect">
            <a:avLst/>
          </a:prstGeom>
          <a:noFill/>
          <a:ln w="12700">
            <a:solidFill>
              <a:srgbClr val="006C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87" y="3111810"/>
            <a:ext cx="6450550" cy="393998"/>
          </a:xfrm>
          <a:prstGeom prst="rect">
            <a:avLst/>
          </a:prstGeom>
          <a:noFill/>
          <a:ln w="12700">
            <a:solidFill>
              <a:srgbClr val="006C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16855"/>
            <a:ext cx="6451277" cy="554996"/>
          </a:xfrm>
          <a:prstGeom prst="rect">
            <a:avLst/>
          </a:prstGeom>
          <a:noFill/>
          <a:ln w="12700">
            <a:solidFill>
              <a:srgbClr val="006C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83" y="4082315"/>
            <a:ext cx="6448828" cy="630071"/>
          </a:xfrm>
          <a:prstGeom prst="rect">
            <a:avLst/>
          </a:prstGeom>
          <a:noFill/>
          <a:ln w="12700">
            <a:solidFill>
              <a:srgbClr val="006C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0" name="꺾인 연결선 19"/>
          <p:cNvCxnSpPr>
            <a:endCxn id="15" idx="1"/>
          </p:cNvCxnSpPr>
          <p:nvPr/>
        </p:nvCxnSpPr>
        <p:spPr>
          <a:xfrm rot="5400000">
            <a:off x="2000101" y="1948295"/>
            <a:ext cx="1318375" cy="495055"/>
          </a:xfrm>
          <a:prstGeom prst="bentConnector4">
            <a:avLst>
              <a:gd name="adj1" fmla="val -458"/>
              <a:gd name="adj2" fmla="val 146177"/>
            </a:avLst>
          </a:prstGeom>
          <a:ln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endCxn id="16" idx="1"/>
          </p:cNvCxnSpPr>
          <p:nvPr/>
        </p:nvCxnSpPr>
        <p:spPr>
          <a:xfrm rot="5400000">
            <a:off x="1833295" y="2280292"/>
            <a:ext cx="1607709" cy="449324"/>
          </a:xfrm>
          <a:prstGeom prst="bentConnector4">
            <a:avLst>
              <a:gd name="adj1" fmla="val -759"/>
              <a:gd name="adj2" fmla="val 197513"/>
            </a:avLst>
          </a:prstGeom>
          <a:ln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17" idx="1"/>
          </p:cNvCxnSpPr>
          <p:nvPr/>
        </p:nvCxnSpPr>
        <p:spPr>
          <a:xfrm rot="5400000">
            <a:off x="1992087" y="2924627"/>
            <a:ext cx="1289399" cy="450052"/>
          </a:xfrm>
          <a:prstGeom prst="bentConnector4">
            <a:avLst>
              <a:gd name="adj1" fmla="val -159"/>
              <a:gd name="adj2" fmla="val 186068"/>
            </a:avLst>
          </a:prstGeom>
          <a:ln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endCxn id="18" idx="1"/>
          </p:cNvCxnSpPr>
          <p:nvPr/>
        </p:nvCxnSpPr>
        <p:spPr>
          <a:xfrm rot="5400000">
            <a:off x="1724848" y="3260385"/>
            <a:ext cx="1825601" cy="448330"/>
          </a:xfrm>
          <a:prstGeom prst="bentConnector4">
            <a:avLst>
              <a:gd name="adj1" fmla="val -368"/>
              <a:gd name="adj2" fmla="val 170818"/>
            </a:avLst>
          </a:prstGeom>
          <a:ln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18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67744" y="951571"/>
            <a:ext cx="6419056" cy="1768697"/>
          </a:xfrm>
        </p:spPr>
        <p:txBody>
          <a:bodyPr>
            <a:no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교육비지원 대상학생의 방과후학교 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indent="0" algn="ctr">
              <a:lnSpc>
                <a:spcPct val="125000"/>
              </a:lnSpc>
              <a:buNone/>
            </a:pP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자유수강지원금의 사용 및 잔액의 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indent="0" algn="ctr">
              <a:lnSpc>
                <a:spcPct val="125000"/>
              </a:lnSpc>
              <a:buNone/>
            </a:pP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관리를 효율적으로 처리하기 위함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9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539552" y="996575"/>
            <a:ext cx="1306488" cy="150766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개발 목적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30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제목 1"/>
          <p:cNvSpPr txBox="1">
            <a:spLocks/>
          </p:cNvSpPr>
          <p:nvPr/>
        </p:nvSpPr>
        <p:spPr>
          <a:xfrm>
            <a:off x="476548" y="437465"/>
            <a:ext cx="1795251" cy="1788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수강등</a:t>
            </a:r>
            <a:r>
              <a:rPr lang="ko-KR" altLang="en-US" sz="2000" dirty="0">
                <a:latin typeface="나눔스퀘어라운드 Bold" pitchFamily="50" charset="-127"/>
                <a:ea typeface="나눔스퀘어라운드 Bold" pitchFamily="50" charset="-127"/>
              </a:rPr>
              <a:t>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9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99391" y="501520"/>
            <a:ext cx="256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4.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수강등록 결과 확인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271799" y="835679"/>
            <a:ext cx="3530868" cy="3311246"/>
            <a:chOff x="2271799" y="835679"/>
            <a:chExt cx="3155297" cy="2329008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1799" y="835679"/>
              <a:ext cx="3155297" cy="2329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직선 연결선 12"/>
            <p:cNvCxnSpPr/>
            <p:nvPr/>
          </p:nvCxnSpPr>
          <p:spPr>
            <a:xfrm>
              <a:off x="2366755" y="1798039"/>
              <a:ext cx="222774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3086835" y="2661760"/>
              <a:ext cx="900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3086835" y="2751770"/>
              <a:ext cx="900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3094475" y="2905835"/>
              <a:ext cx="900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5064736" y="835678"/>
            <a:ext cx="3877695" cy="3311247"/>
            <a:chOff x="5652120" y="835678"/>
            <a:chExt cx="3290311" cy="2306897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835678"/>
              <a:ext cx="3290311" cy="2306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직선 연결선 14"/>
            <p:cNvCxnSpPr/>
            <p:nvPr/>
          </p:nvCxnSpPr>
          <p:spPr>
            <a:xfrm>
              <a:off x="5802667" y="1827184"/>
              <a:ext cx="222774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6501975" y="2751770"/>
              <a:ext cx="900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6501975" y="2841780"/>
              <a:ext cx="900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509615" y="2995845"/>
              <a:ext cx="900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6515100" y="2604800"/>
              <a:ext cx="900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3189205" y="3246825"/>
            <a:ext cx="9001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870970" y="2203906"/>
            <a:ext cx="3311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오른쪽 중괄호 15"/>
          <p:cNvSpPr/>
          <p:nvPr/>
        </p:nvSpPr>
        <p:spPr>
          <a:xfrm>
            <a:off x="3356865" y="3407832"/>
            <a:ext cx="90010" cy="371073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16" idx="1"/>
          </p:cNvCxnSpPr>
          <p:nvPr/>
        </p:nvCxnSpPr>
        <p:spPr>
          <a:xfrm flipV="1">
            <a:off x="3446875" y="3593368"/>
            <a:ext cx="2520280" cy="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8"/>
          <a:stretch/>
        </p:blipFill>
        <p:spPr bwMode="auto">
          <a:xfrm>
            <a:off x="6282190" y="2967137"/>
            <a:ext cx="2725287" cy="1237677"/>
          </a:xfrm>
          <a:prstGeom prst="rect">
            <a:avLst/>
          </a:prstGeom>
          <a:noFill/>
          <a:ln w="9525">
            <a:solidFill>
              <a:srgbClr val="006C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72300" y="2967137"/>
            <a:ext cx="1215135" cy="307777"/>
          </a:xfrm>
          <a:prstGeom prst="rect">
            <a:avLst/>
          </a:prstGeom>
          <a:noFill/>
          <a:ln w="12700">
            <a:solidFill>
              <a:srgbClr val="006C5F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트리거로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계산 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34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695" y="867647"/>
            <a:ext cx="2910253" cy="1839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43" y="1384141"/>
            <a:ext cx="3289632" cy="211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3671900" y="1446625"/>
            <a:ext cx="6750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15" y="1339276"/>
            <a:ext cx="286264" cy="214698"/>
          </a:xfrm>
          <a:prstGeom prst="rect">
            <a:avLst/>
          </a:prstGeom>
        </p:spPr>
      </p:pic>
      <p:sp>
        <p:nvSpPr>
          <p:cNvPr id="11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321750" y="501520"/>
            <a:ext cx="3017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예외</a:t>
            </a:r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과목 선택 없이 버튼 </a:t>
            </a:r>
            <a:r>
              <a:rPr lang="ko-KR" altLang="en-US" sz="1600" dirty="0" err="1" smtClean="0">
                <a:latin typeface="나눔스퀘어라운드 Bold" pitchFamily="50" charset="-127"/>
                <a:ea typeface="나눔스퀘어라운드 Bold" pitchFamily="50" charset="-127"/>
              </a:rPr>
              <a:t>클릭시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84816" y="1045588"/>
            <a:ext cx="2747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예외</a:t>
            </a:r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과목 중복 신청의 경우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957265" y="2027382"/>
            <a:ext cx="6300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77647" y="2351706"/>
            <a:ext cx="4499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476548" y="443815"/>
            <a:ext cx="1795251" cy="1788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수강등</a:t>
            </a:r>
            <a:r>
              <a:rPr lang="ko-KR" altLang="en-US" sz="2000" dirty="0">
                <a:latin typeface="나눔스퀘어라운드 Bold" pitchFamily="50" charset="-127"/>
                <a:ea typeface="나눔스퀘어라운드 Bold" pitchFamily="50" charset="-127"/>
              </a:rPr>
              <a:t>록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34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제목 1"/>
          <p:cNvSpPr txBox="1">
            <a:spLocks/>
          </p:cNvSpPr>
          <p:nvPr/>
        </p:nvSpPr>
        <p:spPr>
          <a:xfrm>
            <a:off x="476548" y="507870"/>
            <a:ext cx="1795251" cy="19689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 확인 및</a:t>
            </a:r>
            <a:r>
              <a:rPr lang="en-US" altLang="ko-KR" sz="20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정정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69" y="840074"/>
            <a:ext cx="2952867" cy="2126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669" y="1356615"/>
            <a:ext cx="300033" cy="225025"/>
          </a:xfrm>
          <a:prstGeom prst="rect">
            <a:avLst/>
          </a:prstGeom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24" y="794867"/>
            <a:ext cx="3105375" cy="2216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천공 테이프 1"/>
          <p:cNvSpPr/>
          <p:nvPr/>
        </p:nvSpPr>
        <p:spPr>
          <a:xfrm>
            <a:off x="-108520" y="4494428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32" y="1840604"/>
            <a:ext cx="300033" cy="22502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202070" y="1716655"/>
            <a:ext cx="675074" cy="630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나눔스퀘어라운드 Bold" pitchFamily="50" charset="-127"/>
                <a:ea typeface="나눔스퀘어라운드 Bold" pitchFamily="50" charset="-127"/>
              </a:rPr>
              <a:t>제거</a:t>
            </a:r>
            <a:endParaRPr lang="ko-KR" altLang="en-US" sz="1400" b="1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21750" y="501520"/>
            <a:ext cx="3017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1.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신청된 강좌 제거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34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제목 1"/>
          <p:cNvSpPr txBox="1">
            <a:spLocks/>
          </p:cNvSpPr>
          <p:nvPr/>
        </p:nvSpPr>
        <p:spPr>
          <a:xfrm>
            <a:off x="476548" y="494615"/>
            <a:ext cx="1795251" cy="19689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확인 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및 정정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9" name="순서도: 천공 테이프 1"/>
          <p:cNvSpPr/>
          <p:nvPr/>
        </p:nvSpPr>
        <p:spPr>
          <a:xfrm>
            <a:off x="-108520" y="4494428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765" y="494615"/>
            <a:ext cx="6480720" cy="3350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432" y="3845007"/>
            <a:ext cx="6502048" cy="526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꺾인 연결선 10"/>
          <p:cNvCxnSpPr>
            <a:endCxn id="2056" idx="1"/>
          </p:cNvCxnSpPr>
          <p:nvPr/>
        </p:nvCxnSpPr>
        <p:spPr>
          <a:xfrm rot="5400000">
            <a:off x="1340200" y="2721883"/>
            <a:ext cx="2436829" cy="336363"/>
          </a:xfrm>
          <a:prstGeom prst="bentConnector4">
            <a:avLst>
              <a:gd name="adj1" fmla="val 816"/>
              <a:gd name="adj2" fmla="val 124919"/>
            </a:avLst>
          </a:prstGeom>
          <a:ln w="12700"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89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제목 1"/>
          <p:cNvSpPr txBox="1">
            <a:spLocks/>
          </p:cNvSpPr>
          <p:nvPr/>
        </p:nvSpPr>
        <p:spPr>
          <a:xfrm>
            <a:off x="476548" y="507870"/>
            <a:ext cx="1795251" cy="19689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 확인 및</a:t>
            </a:r>
            <a:r>
              <a:rPr lang="en-US" altLang="ko-KR" sz="20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정정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669" y="1356615"/>
            <a:ext cx="300033" cy="225025"/>
          </a:xfrm>
          <a:prstGeom prst="rect">
            <a:avLst/>
          </a:prstGeom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663" y="810522"/>
            <a:ext cx="3105375" cy="180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801" y="2976795"/>
            <a:ext cx="5175575" cy="17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순서도: 천공 테이프 1"/>
          <p:cNvSpPr/>
          <p:nvPr/>
        </p:nvSpPr>
        <p:spPr>
          <a:xfrm>
            <a:off x="-108520" y="4494428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21750" y="501520"/>
            <a:ext cx="3017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2. </a:t>
            </a:r>
            <a:r>
              <a:rPr lang="ko-KR" altLang="en-US" sz="1600" dirty="0" smtClean="0">
                <a:latin typeface="나눔스퀘어라운드 Bold" pitchFamily="50" charset="-127"/>
                <a:ea typeface="나눔스퀘어라운드 Bold" pitchFamily="50" charset="-127"/>
              </a:rPr>
              <a:t>수정 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 rot="5400000">
            <a:off x="3493070" y="2633584"/>
            <a:ext cx="675074" cy="630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sz="1400" b="1" dirty="0" smtClean="0">
                <a:latin typeface="나눔스퀘어라운드 Bold" pitchFamily="50" charset="-127"/>
                <a:ea typeface="나눔스퀘어라운드 Bold" pitchFamily="50" charset="-127"/>
              </a:rPr>
              <a:t>수정</a:t>
            </a:r>
            <a:endParaRPr lang="ko-KR" altLang="en-US" sz="14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21112" y="3921900"/>
            <a:ext cx="3195296" cy="360040"/>
            <a:chOff x="5821112" y="4085948"/>
            <a:chExt cx="3195296" cy="360040"/>
          </a:xfrm>
        </p:grpSpPr>
        <p:sp>
          <p:nvSpPr>
            <p:cNvPr id="11" name="TextBox 10"/>
            <p:cNvSpPr txBox="1"/>
            <p:nvPr/>
          </p:nvSpPr>
          <p:spPr>
            <a:xfrm>
              <a:off x="6001072" y="4085948"/>
              <a:ext cx="3015336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메인페이지</a:t>
              </a:r>
              <a:r>
                <a:rPr lang="ko-KR" altLang="en-US" sz="14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해당 학생의 현재 잔액 변경</a:t>
              </a:r>
              <a:endPara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cxnSp>
          <p:nvCxnSpPr>
            <p:cNvPr id="14" name="직선 연결선 13"/>
            <p:cNvCxnSpPr>
              <a:stCxn id="11" idx="1"/>
            </p:cNvCxnSpPr>
            <p:nvPr/>
          </p:nvCxnSpPr>
          <p:spPr>
            <a:xfrm flipH="1">
              <a:off x="5821112" y="4239837"/>
              <a:ext cx="179960" cy="20615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77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045" y="591530"/>
            <a:ext cx="6426430" cy="1872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03"/>
          <a:stretch/>
        </p:blipFill>
        <p:spPr bwMode="auto">
          <a:xfrm>
            <a:off x="2421045" y="2346725"/>
            <a:ext cx="4681275" cy="457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94"/>
          <a:stretch/>
        </p:blipFill>
        <p:spPr bwMode="auto">
          <a:xfrm>
            <a:off x="2421045" y="2851194"/>
            <a:ext cx="6492998" cy="89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700" y="3741880"/>
            <a:ext cx="6512343" cy="55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1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10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제목 1"/>
          <p:cNvSpPr txBox="1">
            <a:spLocks/>
          </p:cNvSpPr>
          <p:nvPr/>
        </p:nvSpPr>
        <p:spPr>
          <a:xfrm>
            <a:off x="476548" y="494615"/>
            <a:ext cx="1795251" cy="19689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수강 </a:t>
            </a:r>
            <a:r>
              <a:rPr lang="ko-KR" altLang="en-US" sz="2000" dirty="0" err="1" smtClean="0">
                <a:latin typeface="나눔스퀘어라운드 Bold" pitchFamily="50" charset="-127"/>
                <a:ea typeface="나눔스퀘어라운드 Bold" pitchFamily="50" charset="-127"/>
              </a:rPr>
              <a:t>취소시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 소스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3" name="순서도: 천공 테이프 1"/>
          <p:cNvSpPr/>
          <p:nvPr/>
        </p:nvSpPr>
        <p:spPr>
          <a:xfrm>
            <a:off x="-108520" y="4494428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endCxn id="3" idx="1"/>
          </p:cNvCxnSpPr>
          <p:nvPr/>
        </p:nvCxnSpPr>
        <p:spPr>
          <a:xfrm rot="5400000">
            <a:off x="2099537" y="1948153"/>
            <a:ext cx="948766" cy="305750"/>
          </a:xfrm>
          <a:prstGeom prst="bentConnector4">
            <a:avLst>
              <a:gd name="adj1" fmla="val 200"/>
              <a:gd name="adj2" fmla="val 162306"/>
            </a:avLst>
          </a:prstGeom>
          <a:ln w="12700"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endCxn id="5" idx="1"/>
          </p:cNvCxnSpPr>
          <p:nvPr/>
        </p:nvCxnSpPr>
        <p:spPr>
          <a:xfrm rot="5400000">
            <a:off x="1457793" y="2750575"/>
            <a:ext cx="2212910" cy="325095"/>
          </a:xfrm>
          <a:prstGeom prst="bentConnector4">
            <a:avLst>
              <a:gd name="adj1" fmla="val 1027"/>
              <a:gd name="adj2" fmla="val 170318"/>
            </a:avLst>
          </a:prstGeom>
          <a:ln w="12700"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4" idx="1"/>
          </p:cNvCxnSpPr>
          <p:nvPr/>
        </p:nvCxnSpPr>
        <p:spPr>
          <a:xfrm rot="5400000">
            <a:off x="1774311" y="2363392"/>
            <a:ext cx="1579879" cy="286410"/>
          </a:xfrm>
          <a:prstGeom prst="bentConnector4">
            <a:avLst>
              <a:gd name="adj1" fmla="val -268"/>
              <a:gd name="adj2" fmla="val 179816"/>
            </a:avLst>
          </a:prstGeom>
          <a:ln w="12700">
            <a:solidFill>
              <a:srgbClr val="006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72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제목 1"/>
          <p:cNvSpPr txBox="1">
            <a:spLocks/>
          </p:cNvSpPr>
          <p:nvPr/>
        </p:nvSpPr>
        <p:spPr>
          <a:xfrm>
            <a:off x="476548" y="345452"/>
            <a:ext cx="1795251" cy="22840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UI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및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기능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자유수강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운영현황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55" y="906565"/>
            <a:ext cx="4527959" cy="271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55" y="2256123"/>
            <a:ext cx="5052328" cy="229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3851920" y="3111810"/>
            <a:ext cx="630243" cy="520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3424458" y="1626645"/>
            <a:ext cx="1485165" cy="1485165"/>
          </a:xfrm>
          <a:prstGeom prst="downArrow">
            <a:avLst>
              <a:gd name="adj1" fmla="val 6282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536885" y="1626645"/>
            <a:ext cx="1237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학생 </a:t>
            </a:r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등록 시 </a:t>
            </a:r>
            <a:endParaRPr lang="en-US" altLang="ko-KR" sz="20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인원수</a:t>
            </a:r>
            <a:endParaRPr lang="en-US" altLang="ko-KR" sz="20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계산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58" y="1820475"/>
            <a:ext cx="4117959" cy="1144398"/>
          </a:xfrm>
          <a:prstGeom prst="rect">
            <a:avLst/>
          </a:prstGeom>
          <a:noFill/>
          <a:ln w="9525">
            <a:solidFill>
              <a:srgbClr val="006C5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54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제목 1"/>
          <p:cNvSpPr txBox="1">
            <a:spLocks/>
          </p:cNvSpPr>
          <p:nvPr/>
        </p:nvSpPr>
        <p:spPr>
          <a:xfrm>
            <a:off x="327429" y="844684"/>
            <a:ext cx="1795251" cy="11420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후기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9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내용 개체 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8024408"/>
              </p:ext>
            </p:extLst>
          </p:nvPr>
        </p:nvGraphicFramePr>
        <p:xfrm>
          <a:off x="2636785" y="636535"/>
          <a:ext cx="6249379" cy="4084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5" name="Picture 3" descr="C:\Users\alfo\Downloads\if_4_20588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25" y="861560"/>
            <a:ext cx="720080" cy="54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2096725" y="1896675"/>
            <a:ext cx="720080" cy="540060"/>
            <a:chOff x="2096725" y="1896675"/>
            <a:chExt cx="720080" cy="540060"/>
          </a:xfrm>
        </p:grpSpPr>
        <p:pic>
          <p:nvPicPr>
            <p:cNvPr id="1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6725" y="1896675"/>
              <a:ext cx="720080" cy="54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/>
            <p:cNvSpPr/>
            <p:nvPr/>
          </p:nvSpPr>
          <p:spPr>
            <a:xfrm>
              <a:off x="2361571" y="2071162"/>
              <a:ext cx="174971" cy="180040"/>
            </a:xfrm>
            <a:prstGeom prst="ellipse">
              <a:avLst/>
            </a:prstGeom>
            <a:solidFill>
              <a:srgbClr val="F09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2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096725" y="2931789"/>
            <a:ext cx="720080" cy="540060"/>
            <a:chOff x="2096725" y="1896675"/>
            <a:chExt cx="720080" cy="540060"/>
          </a:xfrm>
        </p:grpSpPr>
        <p:pic>
          <p:nvPicPr>
            <p:cNvPr id="20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6725" y="1896675"/>
              <a:ext cx="720080" cy="54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/>
            <p:cNvSpPr/>
            <p:nvPr/>
          </p:nvSpPr>
          <p:spPr>
            <a:xfrm>
              <a:off x="2361571" y="2071162"/>
              <a:ext cx="174971" cy="180040"/>
            </a:xfrm>
            <a:prstGeom prst="ellipse">
              <a:avLst/>
            </a:prstGeom>
            <a:solidFill>
              <a:srgbClr val="F09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3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089016" y="3948034"/>
            <a:ext cx="720080" cy="540060"/>
            <a:chOff x="2096725" y="1896675"/>
            <a:chExt cx="720080" cy="540060"/>
          </a:xfrm>
        </p:grpSpPr>
        <p:pic>
          <p:nvPicPr>
            <p:cNvPr id="23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6725" y="1896675"/>
              <a:ext cx="720080" cy="54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타원 23"/>
            <p:cNvSpPr/>
            <p:nvPr/>
          </p:nvSpPr>
          <p:spPr>
            <a:xfrm>
              <a:off x="2361571" y="2071162"/>
              <a:ext cx="174971" cy="180040"/>
            </a:xfrm>
            <a:prstGeom prst="ellipse">
              <a:avLst/>
            </a:prstGeom>
            <a:solidFill>
              <a:srgbClr val="F09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itchFamily="50" charset="-127"/>
                  <a:ea typeface="나눔스퀘어라운드 ExtraBold" pitchFamily="50" charset="-127"/>
                </a:rPr>
                <a:t>4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981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7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611563" y="1311610"/>
            <a:ext cx="7920879" cy="139515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6600" dirty="0" smtClean="0">
                <a:latin typeface="나눔스퀘어라운드 ExtraBold" pitchFamily="50" charset="-127"/>
                <a:ea typeface="나눔스퀘어라운드 ExtraBold" pitchFamily="50" charset="-127"/>
              </a:rPr>
              <a:t>THANKS A LOT!!</a:t>
            </a:r>
            <a:endParaRPr lang="ko-KR" altLang="en-US" sz="66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571748"/>
            <a:ext cx="795088" cy="596317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1894176" y="2470488"/>
            <a:ext cx="5355652" cy="7988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감사합니다</a:t>
            </a:r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7808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73" y="836734"/>
            <a:ext cx="2630633" cy="146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98" y="816555"/>
            <a:ext cx="2851351" cy="1461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476037" y="996575"/>
            <a:ext cx="1530678" cy="2250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개발 목적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이전 방식</a:t>
            </a:r>
            <a:endParaRPr lang="ko-KR" altLang="en-US" sz="20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71" y="2726445"/>
            <a:ext cx="2925047" cy="1492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36" y="2656393"/>
            <a:ext cx="2873824" cy="1787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9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10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2434547" y="504896"/>
            <a:ext cx="236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교육비 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확정자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명단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71099" y="501520"/>
            <a:ext cx="236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방과후학교 수강신청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34547" y="2372603"/>
            <a:ext cx="236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지원자 수강현황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42130" y="2346725"/>
            <a:ext cx="260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en-US" altLang="ko-KR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교육비지원자등록 명단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720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76037" y="996575"/>
            <a:ext cx="1530678" cy="2250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개발 목적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- 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이전 방식</a:t>
            </a:r>
            <a:endParaRPr lang="ko-KR" altLang="en-US" sz="20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80" y="1147351"/>
            <a:ext cx="2160240" cy="2414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075" y="863880"/>
            <a:ext cx="3491309" cy="1721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074" y="2550682"/>
            <a:ext cx="3654463" cy="182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9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2382791" y="755517"/>
            <a:ext cx="236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사용내역 가정통신문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42030" y="501521"/>
            <a:ext cx="405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6. 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자유수강권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지원 실적 및 회수대장 보고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3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66556" y="1169085"/>
            <a:ext cx="1306488" cy="1177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라운드 Bold" pitchFamily="50" charset="-127"/>
                <a:ea typeface="나눔스퀘어라운드 Bold" pitchFamily="50" charset="-127"/>
              </a:rPr>
              <a:t>용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어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정</a:t>
            </a:r>
            <a:r>
              <a:rPr lang="ko-KR" altLang="en-US" dirty="0">
                <a:latin typeface="나눔스퀘어라운드 Bold" pitchFamily="50" charset="-127"/>
                <a:ea typeface="나눔스퀘어라운드 Bold" pitchFamily="50" charset="-127"/>
              </a:rPr>
              <a:t>의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186735" y="591530"/>
            <a:ext cx="6419056" cy="40279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25000"/>
              </a:lnSpc>
              <a:buFont typeface="Arial" pitchFamily="34" charset="0"/>
              <a:buAutoNum type="arabicPeriod"/>
            </a:pPr>
            <a:r>
              <a:rPr lang="ko-KR" altLang="en-US" sz="2800" dirty="0" smtClean="0">
                <a:latin typeface="나눔스퀘어라운드 Bold" pitchFamily="50" charset="-127"/>
                <a:ea typeface="나눔스퀘어라운드 Bold" pitchFamily="50" charset="-127"/>
              </a:rPr>
              <a:t>학년도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: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3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월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~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 다음해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월 을 말함</a:t>
            </a:r>
            <a:endParaRPr lang="en-US" altLang="ko-KR" sz="24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lnSpc>
                <a:spcPct val="125000"/>
              </a:lnSpc>
              <a:buFont typeface="Arial" pitchFamily="34" charset="0"/>
              <a:buAutoNum type="arabicPeriod"/>
            </a:pPr>
            <a:r>
              <a:rPr lang="ko-KR" altLang="en-US" sz="2800" dirty="0" smtClean="0">
                <a:latin typeface="나눔스퀘어라운드 Bold" pitchFamily="50" charset="-127"/>
                <a:ea typeface="나눔스퀘어라운드 Bold" pitchFamily="50" charset="-127"/>
              </a:rPr>
              <a:t>분기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: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3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월부터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3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개월 단위</a:t>
            </a:r>
          </a:p>
          <a:p>
            <a:pPr marL="514350" indent="-514350">
              <a:lnSpc>
                <a:spcPct val="125000"/>
              </a:lnSpc>
              <a:buFont typeface="Arial" pitchFamily="34" charset="0"/>
              <a:buAutoNum type="arabicPeriod"/>
            </a:pPr>
            <a:r>
              <a:rPr lang="ko-KR" altLang="en-US" sz="2800" dirty="0" smtClean="0">
                <a:latin typeface="나눔스퀘어라운드 Bold" pitchFamily="50" charset="-127"/>
                <a:ea typeface="나눔스퀘어라운드 Bold" pitchFamily="50" charset="-127"/>
              </a:rPr>
              <a:t>학생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교육비를 지원받는 </a:t>
            </a:r>
            <a:r>
              <a:rPr lang="ko-KR" altLang="en-US" sz="2400" dirty="0">
                <a:latin typeface="나눔스퀘어라운드 Bold" pitchFamily="50" charset="-127"/>
                <a:ea typeface="나눔스퀘어라운드 Bold" pitchFamily="50" charset="-127"/>
              </a:rPr>
              <a:t>자격의 학생을 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말함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기초 </a:t>
            </a:r>
            <a:r>
              <a:rPr lang="ko-KR" altLang="en-US" sz="1800" dirty="0" err="1" smtClean="0">
                <a:latin typeface="나눔스퀘어라운드 Bold" pitchFamily="50" charset="-127"/>
                <a:ea typeface="나눔스퀘어라운드 Bold" pitchFamily="50" charset="-127"/>
              </a:rPr>
              <a:t>수급자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err="1" smtClean="0">
                <a:latin typeface="나눔스퀘어라운드 Bold" pitchFamily="50" charset="-127"/>
                <a:ea typeface="나눔스퀘어라운드 Bold" pitchFamily="50" charset="-127"/>
              </a:rPr>
              <a:t>차상위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 본인 부담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err="1" smtClean="0">
                <a:latin typeface="나눔스퀘어라운드 Bold" pitchFamily="50" charset="-127"/>
                <a:ea typeface="나눔스퀘어라운드 Bold" pitchFamily="50" charset="-127"/>
              </a:rPr>
              <a:t>한부모가족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기타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소득수준조사대상자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),</a:t>
            </a:r>
            <a:r>
              <a:rPr lang="ko-KR" altLang="en-US" sz="1800" dirty="0" err="1" smtClean="0">
                <a:latin typeface="나눔스퀘어라운드 Bold" pitchFamily="50" charset="-127"/>
                <a:ea typeface="나눔스퀘어라운드 Bold" pitchFamily="50" charset="-127"/>
              </a:rPr>
              <a:t>차상위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 계층확인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err="1" smtClean="0">
                <a:latin typeface="나눔스퀘어라운드 Bold" pitchFamily="50" charset="-127"/>
                <a:ea typeface="나눔스퀘어라운드 Bold" pitchFamily="50" charset="-127"/>
              </a:rPr>
              <a:t>차상위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 장애수당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err="1" smtClean="0">
                <a:latin typeface="나눔스퀘어라운드 Bold" pitchFamily="50" charset="-127"/>
                <a:ea typeface="나눔스퀘어라운드 Bold" pitchFamily="50" charset="-127"/>
              </a:rPr>
              <a:t>차상위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 자활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err="1" smtClean="0">
                <a:latin typeface="나눔스퀘어라운드 Bold" pitchFamily="50" charset="-127"/>
                <a:ea typeface="나눔스퀘어라운드 Bold" pitchFamily="50" charset="-127"/>
              </a:rPr>
              <a:t>차상위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 장애연금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) </a:t>
            </a:r>
          </a:p>
          <a:p>
            <a:pPr marL="514350" indent="-514350">
              <a:lnSpc>
                <a:spcPct val="125000"/>
              </a:lnSpc>
              <a:buFont typeface="Arial" pitchFamily="34" charset="0"/>
              <a:buAutoNum type="arabicPeriod"/>
            </a:pPr>
            <a:r>
              <a:rPr lang="ko-KR" altLang="en-US" sz="2800" dirty="0" smtClean="0">
                <a:latin typeface="나눔스퀘어라운드 Bold" pitchFamily="50" charset="-127"/>
                <a:ea typeface="나눔스퀘어라운드 Bold" pitchFamily="50" charset="-127"/>
              </a:rPr>
              <a:t>자유수강지원금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연간 </a:t>
            </a:r>
            <a:r>
              <a:rPr lang="en-US" altLang="ko-KR" sz="2400" dirty="0" smtClean="0">
                <a:latin typeface="나눔스퀘어라운드 Bold" pitchFamily="50" charset="-127"/>
                <a:ea typeface="나눔스퀘어라운드 Bold" pitchFamily="50" charset="-127"/>
              </a:rPr>
              <a:t>60</a:t>
            </a:r>
            <a:r>
              <a:rPr lang="ko-KR" altLang="en-US" sz="2400" dirty="0" smtClean="0">
                <a:latin typeface="나눔스퀘어라운드 Bold" pitchFamily="50" charset="-127"/>
                <a:ea typeface="나눔스퀘어라운드 Bold" pitchFamily="50" charset="-127"/>
              </a:rPr>
              <a:t>만원 지원</a:t>
            </a:r>
            <a:endParaRPr lang="en-US" altLang="ko-KR" sz="24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        (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방과후학교 수강료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교재비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800" dirty="0" smtClean="0">
                <a:latin typeface="나눔스퀘어라운드 Bold" pitchFamily="50" charset="-127"/>
                <a:ea typeface="나눔스퀘어라운드 Bold" pitchFamily="50" charset="-127"/>
              </a:rPr>
              <a:t>재료비로 사용할 수 있음</a:t>
            </a:r>
            <a:r>
              <a:rPr lang="en-US" altLang="ko-KR" sz="1800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</a:p>
          <a:p>
            <a:pPr marL="514350" indent="-514350">
              <a:lnSpc>
                <a:spcPct val="125000"/>
              </a:lnSpc>
              <a:buFont typeface="Arial" pitchFamily="34" charset="0"/>
              <a:buAutoNum type="arabicPeriod"/>
            </a:pP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5893">
            <a:off x="345510" y="965806"/>
            <a:ext cx="657566" cy="493175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9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2796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65212" y="1124080"/>
            <a:ext cx="1306488" cy="1177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요구사</a:t>
            </a:r>
            <a:r>
              <a:rPr lang="ko-KR" altLang="en-US" dirty="0">
                <a:latin typeface="나눔스퀘어라운드 Bold" pitchFamily="50" charset="-127"/>
                <a:ea typeface="나눔스퀘어라운드 Bold" pitchFamily="50" charset="-127"/>
              </a:rPr>
              <a:t>항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195736" y="699542"/>
            <a:ext cx="6419056" cy="4212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sz="2600" dirty="0">
                <a:latin typeface="나눔스퀘어라운드 Bold" pitchFamily="50" charset="-127"/>
                <a:ea typeface="나눔스퀘어라운드 Bold" pitchFamily="50" charset="-127"/>
              </a:rPr>
              <a:t>교육비 지원 대상학생의 정보 등록</a:t>
            </a:r>
            <a:endParaRPr lang="en-US" altLang="ko-KR" sz="26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전입학생 </a:t>
            </a:r>
            <a:r>
              <a:rPr lang="ko-KR" altLang="en-US" sz="2600" dirty="0">
                <a:latin typeface="나눔스퀘어라운드 Bold" pitchFamily="50" charset="-127"/>
                <a:ea typeface="나눔스퀘어라운드 Bold" pitchFamily="50" charset="-127"/>
              </a:rPr>
              <a:t>추가 등록 가능</a:t>
            </a:r>
            <a:endParaRPr lang="en-US" altLang="ko-KR" sz="26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등록한 학생의 잔액 바로 확인가능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학생 이름으로 검색 가능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방과후학교에서 개설된 강좌 등록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강좌 등록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2600" dirty="0" err="1" smtClean="0">
                <a:latin typeface="나눔스퀘어라운드 Bold" pitchFamily="50" charset="-127"/>
                <a:ea typeface="나눔스퀘어라운드 Bold" pitchFamily="50" charset="-127"/>
              </a:rPr>
              <a:t>강좌명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수강료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재료비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교재비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수업 주수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시작과 종료일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지원 대상 학생의 강좌 신청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indent="0">
              <a:buNone/>
            </a:pPr>
            <a:endParaRPr lang="ko-KR" altLang="en-US" sz="2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6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8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44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195736" y="699542"/>
            <a:ext cx="6419056" cy="4212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8"/>
            </a:pPr>
            <a:r>
              <a:rPr lang="ko-KR" altLang="en-US" sz="2600" dirty="0">
                <a:latin typeface="나눔스퀘어라운드 Bold" pitchFamily="50" charset="-127"/>
                <a:ea typeface="나눔스퀘어라운드 Bold" pitchFamily="50" charset="-127"/>
              </a:rPr>
              <a:t> 지원금이 부족한 경우 남은 지원금까지만 사용</a:t>
            </a:r>
            <a:r>
              <a:rPr lang="en-US" altLang="ko-KR" sz="2600" dirty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2600" dirty="0">
                <a:latin typeface="나눔스퀘어라운드 Bold" pitchFamily="50" charset="-127"/>
                <a:ea typeface="나눔스퀘어라운드 Bold" pitchFamily="50" charset="-127"/>
              </a:rPr>
              <a:t>나머지는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수익자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본인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부담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 startAt="8"/>
            </a:pPr>
            <a:r>
              <a:rPr lang="ko-KR" altLang="en-US" sz="2600" dirty="0" err="1" smtClean="0">
                <a:latin typeface="나눔스퀘어라운드 Bold" pitchFamily="50" charset="-127"/>
                <a:ea typeface="나눔스퀘어라운드 Bold" pitchFamily="50" charset="-127"/>
              </a:rPr>
              <a:t>강좌별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 자유수강인원 엑셀파일 출력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 startAt="8"/>
            </a:pPr>
            <a:r>
              <a:rPr lang="en-US" altLang="ko-KR" sz="26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2600" dirty="0" err="1" smtClean="0">
                <a:latin typeface="나눔스퀘어라운드 Bold" pitchFamily="50" charset="-127"/>
                <a:ea typeface="나눔스퀘어라운드 Bold" pitchFamily="50" charset="-127"/>
              </a:rPr>
              <a:t>학생별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 지원금 </a:t>
            </a:r>
            <a:r>
              <a:rPr lang="ko-KR" altLang="en-US" sz="2600" dirty="0" err="1" smtClean="0">
                <a:latin typeface="나눔스퀘어라운드 Bold" pitchFamily="50" charset="-127"/>
                <a:ea typeface="나눔스퀘어라운드 Bold" pitchFamily="50" charset="-127"/>
              </a:rPr>
              <a:t>사용액과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 잔액 출력가능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514350" indent="-514350">
              <a:buFont typeface="+mj-lt"/>
              <a:buAutoNum type="arabicPeriod" startAt="8"/>
            </a:pPr>
            <a:r>
              <a:rPr lang="en-US" altLang="ko-KR" sz="26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교육청 보고용 </a:t>
            </a:r>
            <a:r>
              <a:rPr lang="ko-KR" altLang="en-US" sz="2600" dirty="0" err="1" smtClean="0">
                <a:latin typeface="나눔스퀘어라운드 Bold" pitchFamily="50" charset="-127"/>
                <a:ea typeface="나눔스퀘어라운드 Bold" pitchFamily="50" charset="-127"/>
              </a:rPr>
              <a:t>자유수강권</a:t>
            </a:r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 운영현황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914400" lvl="1" indent="-514350">
              <a:buFont typeface="Arial" pitchFamily="34" charset="0"/>
              <a:buChar char="•"/>
            </a:pPr>
            <a:r>
              <a:rPr lang="ko-KR" altLang="en-US" sz="2000" dirty="0" err="1" smtClean="0">
                <a:latin typeface="나눔스퀘어라운드 Bold" pitchFamily="50" charset="-127"/>
                <a:ea typeface="나눔스퀘어라운드 Bold" pitchFamily="50" charset="-127"/>
              </a:rPr>
              <a:t>확정자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 현황 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가구자격 별 인원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</a:p>
          <a:p>
            <a:pPr marL="914400" lvl="1" indent="-514350">
              <a:buFont typeface="Arial" pitchFamily="34" charset="0"/>
              <a:buChar char="•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월별 지원실적 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 월 별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 가구자격 별 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	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사용인원과     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		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사용금액 계산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</a:p>
          <a:p>
            <a:pPr marL="914400" lvl="1" indent="-514350">
              <a:buFont typeface="Arial" pitchFamily="34" charset="0"/>
              <a:buChar char="•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회수대장 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학생 별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 월 별 사용 금액 계산</a:t>
            </a:r>
            <a:r>
              <a:rPr lang="en-US" altLang="ko-KR" sz="2000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ko-KR" altLang="en-US" sz="20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0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2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제목 1"/>
          <p:cNvSpPr txBox="1">
            <a:spLocks/>
          </p:cNvSpPr>
          <p:nvPr/>
        </p:nvSpPr>
        <p:spPr>
          <a:xfrm>
            <a:off x="565212" y="1124080"/>
            <a:ext cx="1306488" cy="1177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요구사</a:t>
            </a:r>
            <a:r>
              <a:rPr lang="ko-KR" altLang="en-US" dirty="0">
                <a:latin typeface="나눔스퀘어라운드 Bold" pitchFamily="50" charset="-127"/>
                <a:ea typeface="나눔스퀘어라운드 Bold" pitchFamily="50" charset="-127"/>
              </a:rPr>
              <a:t>항</a:t>
            </a:r>
          </a:p>
        </p:txBody>
      </p:sp>
    </p:spTree>
    <p:extLst>
      <p:ext uri="{BB962C8B-B14F-4D97-AF65-F5344CB8AC3E}">
        <p14:creationId xmlns:p14="http://schemas.microsoft.com/office/powerpoint/2010/main" val="95078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천공 테이프 1"/>
          <p:cNvSpPr/>
          <p:nvPr/>
        </p:nvSpPr>
        <p:spPr>
          <a:xfrm>
            <a:off x="-108520" y="4506966"/>
            <a:ext cx="9406045" cy="76508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4953 w 10000"/>
              <a:gd name="connsiteY7" fmla="*/ 5667 h 10000"/>
              <a:gd name="connsiteX8" fmla="*/ 2500 w 10000"/>
              <a:gd name="connsiteY8" fmla="*/ 10000 h 10000"/>
              <a:gd name="connsiteX9" fmla="*/ 0 w 10000"/>
              <a:gd name="connsiteY9" fmla="*/ 5416 h 10000"/>
              <a:gd name="connsiteX10" fmla="*/ 0 w 10000"/>
              <a:gd name="connsiteY10" fmla="*/ 1000 h 10000"/>
              <a:gd name="connsiteX0" fmla="*/ 0 w 10000"/>
              <a:gd name="connsiteY0" fmla="*/ 1000 h 9000"/>
              <a:gd name="connsiteX1" fmla="*/ 2500 w 10000"/>
              <a:gd name="connsiteY1" fmla="*/ 2000 h 9000"/>
              <a:gd name="connsiteX2" fmla="*/ 5000 w 10000"/>
              <a:gd name="connsiteY2" fmla="*/ 1000 h 9000"/>
              <a:gd name="connsiteX3" fmla="*/ 7500 w 10000"/>
              <a:gd name="connsiteY3" fmla="*/ 0 h 9000"/>
              <a:gd name="connsiteX4" fmla="*/ 10000 w 10000"/>
              <a:gd name="connsiteY4" fmla="*/ 1000 h 9000"/>
              <a:gd name="connsiteX5" fmla="*/ 10000 w 10000"/>
              <a:gd name="connsiteY5" fmla="*/ 9000 h 9000"/>
              <a:gd name="connsiteX6" fmla="*/ 7500 w 10000"/>
              <a:gd name="connsiteY6" fmla="*/ 8000 h 9000"/>
              <a:gd name="connsiteX7" fmla="*/ 4953 w 10000"/>
              <a:gd name="connsiteY7" fmla="*/ 5667 h 9000"/>
              <a:gd name="connsiteX8" fmla="*/ 2462 w 10000"/>
              <a:gd name="connsiteY8" fmla="*/ 6166 h 9000"/>
              <a:gd name="connsiteX9" fmla="*/ 0 w 10000"/>
              <a:gd name="connsiteY9" fmla="*/ 5416 h 9000"/>
              <a:gd name="connsiteX10" fmla="*/ 0 w 10000"/>
              <a:gd name="connsiteY10" fmla="*/ 1000 h 9000"/>
              <a:gd name="connsiteX0" fmla="*/ 0 w 10000"/>
              <a:gd name="connsiteY0" fmla="*/ 1111 h 8899"/>
              <a:gd name="connsiteX1" fmla="*/ 2500 w 10000"/>
              <a:gd name="connsiteY1" fmla="*/ 2222 h 8899"/>
              <a:gd name="connsiteX2" fmla="*/ 5000 w 10000"/>
              <a:gd name="connsiteY2" fmla="*/ 1111 h 8899"/>
              <a:gd name="connsiteX3" fmla="*/ 7500 w 10000"/>
              <a:gd name="connsiteY3" fmla="*/ 0 h 8899"/>
              <a:gd name="connsiteX4" fmla="*/ 10000 w 10000"/>
              <a:gd name="connsiteY4" fmla="*/ 1111 h 8899"/>
              <a:gd name="connsiteX5" fmla="*/ 10000 w 10000"/>
              <a:gd name="connsiteY5" fmla="*/ 7407 h 8899"/>
              <a:gd name="connsiteX6" fmla="*/ 7500 w 10000"/>
              <a:gd name="connsiteY6" fmla="*/ 8889 h 8899"/>
              <a:gd name="connsiteX7" fmla="*/ 4953 w 10000"/>
              <a:gd name="connsiteY7" fmla="*/ 6297 h 8899"/>
              <a:gd name="connsiteX8" fmla="*/ 2462 w 10000"/>
              <a:gd name="connsiteY8" fmla="*/ 6851 h 8899"/>
              <a:gd name="connsiteX9" fmla="*/ 0 w 10000"/>
              <a:gd name="connsiteY9" fmla="*/ 6018 h 8899"/>
              <a:gd name="connsiteX10" fmla="*/ 0 w 10000"/>
              <a:gd name="connsiteY10" fmla="*/ 1111 h 8899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5931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9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9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81 w 10019"/>
              <a:gd name="connsiteY8" fmla="*/ 7699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1"/>
              <a:gd name="connsiteX1" fmla="*/ 2519 w 10019"/>
              <a:gd name="connsiteY1" fmla="*/ 2497 h 10001"/>
              <a:gd name="connsiteX2" fmla="*/ 5019 w 10019"/>
              <a:gd name="connsiteY2" fmla="*/ 1248 h 10001"/>
              <a:gd name="connsiteX3" fmla="*/ 7519 w 10019"/>
              <a:gd name="connsiteY3" fmla="*/ 0 h 10001"/>
              <a:gd name="connsiteX4" fmla="*/ 10019 w 10019"/>
              <a:gd name="connsiteY4" fmla="*/ 1248 h 10001"/>
              <a:gd name="connsiteX5" fmla="*/ 10019 w 10019"/>
              <a:gd name="connsiteY5" fmla="*/ 8323 h 10001"/>
              <a:gd name="connsiteX6" fmla="*/ 7519 w 10019"/>
              <a:gd name="connsiteY6" fmla="*/ 9989 h 10001"/>
              <a:gd name="connsiteX7" fmla="*/ 4972 w 10019"/>
              <a:gd name="connsiteY7" fmla="*/ 7076 h 10001"/>
              <a:gd name="connsiteX8" fmla="*/ 2472 w 10019"/>
              <a:gd name="connsiteY8" fmla="*/ 6450 h 10001"/>
              <a:gd name="connsiteX9" fmla="*/ 0 w 10019"/>
              <a:gd name="connsiteY9" fmla="*/ 6035 h 10001"/>
              <a:gd name="connsiteX10" fmla="*/ 10 w 10019"/>
              <a:gd name="connsiteY10" fmla="*/ 1248 h 10001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2"/>
              <a:gd name="connsiteX1" fmla="*/ 2519 w 10019"/>
              <a:gd name="connsiteY1" fmla="*/ 2497 h 10002"/>
              <a:gd name="connsiteX2" fmla="*/ 5019 w 10019"/>
              <a:gd name="connsiteY2" fmla="*/ 1248 h 10002"/>
              <a:gd name="connsiteX3" fmla="*/ 7519 w 10019"/>
              <a:gd name="connsiteY3" fmla="*/ 0 h 10002"/>
              <a:gd name="connsiteX4" fmla="*/ 10019 w 10019"/>
              <a:gd name="connsiteY4" fmla="*/ 1248 h 10002"/>
              <a:gd name="connsiteX5" fmla="*/ 10019 w 10019"/>
              <a:gd name="connsiteY5" fmla="*/ 8323 h 10002"/>
              <a:gd name="connsiteX6" fmla="*/ 7519 w 10019"/>
              <a:gd name="connsiteY6" fmla="*/ 9989 h 10002"/>
              <a:gd name="connsiteX7" fmla="*/ 4963 w 10019"/>
              <a:gd name="connsiteY7" fmla="*/ 6972 h 10002"/>
              <a:gd name="connsiteX8" fmla="*/ 2472 w 10019"/>
              <a:gd name="connsiteY8" fmla="*/ 6450 h 10002"/>
              <a:gd name="connsiteX9" fmla="*/ 0 w 10019"/>
              <a:gd name="connsiteY9" fmla="*/ 6035 h 10002"/>
              <a:gd name="connsiteX10" fmla="*/ 10 w 10019"/>
              <a:gd name="connsiteY10" fmla="*/ 1248 h 10002"/>
              <a:gd name="connsiteX0" fmla="*/ 10 w 10019"/>
              <a:gd name="connsiteY0" fmla="*/ 1248 h 10005"/>
              <a:gd name="connsiteX1" fmla="*/ 2519 w 10019"/>
              <a:gd name="connsiteY1" fmla="*/ 2497 h 10005"/>
              <a:gd name="connsiteX2" fmla="*/ 5019 w 10019"/>
              <a:gd name="connsiteY2" fmla="*/ 1248 h 10005"/>
              <a:gd name="connsiteX3" fmla="*/ 7519 w 10019"/>
              <a:gd name="connsiteY3" fmla="*/ 0 h 10005"/>
              <a:gd name="connsiteX4" fmla="*/ 10019 w 10019"/>
              <a:gd name="connsiteY4" fmla="*/ 1248 h 10005"/>
              <a:gd name="connsiteX5" fmla="*/ 10019 w 10019"/>
              <a:gd name="connsiteY5" fmla="*/ 8323 h 10005"/>
              <a:gd name="connsiteX6" fmla="*/ 7519 w 10019"/>
              <a:gd name="connsiteY6" fmla="*/ 9989 h 10005"/>
              <a:gd name="connsiteX7" fmla="*/ 4982 w 10019"/>
              <a:gd name="connsiteY7" fmla="*/ 6868 h 10005"/>
              <a:gd name="connsiteX8" fmla="*/ 2472 w 10019"/>
              <a:gd name="connsiteY8" fmla="*/ 6450 h 10005"/>
              <a:gd name="connsiteX9" fmla="*/ 0 w 10019"/>
              <a:gd name="connsiteY9" fmla="*/ 6035 h 10005"/>
              <a:gd name="connsiteX10" fmla="*/ 10 w 10019"/>
              <a:gd name="connsiteY10" fmla="*/ 1248 h 10005"/>
              <a:gd name="connsiteX0" fmla="*/ 10 w 10019"/>
              <a:gd name="connsiteY0" fmla="*/ 1248 h 8323"/>
              <a:gd name="connsiteX1" fmla="*/ 2519 w 10019"/>
              <a:gd name="connsiteY1" fmla="*/ 2497 h 8323"/>
              <a:gd name="connsiteX2" fmla="*/ 5019 w 10019"/>
              <a:gd name="connsiteY2" fmla="*/ 1248 h 8323"/>
              <a:gd name="connsiteX3" fmla="*/ 7519 w 10019"/>
              <a:gd name="connsiteY3" fmla="*/ 0 h 8323"/>
              <a:gd name="connsiteX4" fmla="*/ 10019 w 10019"/>
              <a:gd name="connsiteY4" fmla="*/ 1248 h 8323"/>
              <a:gd name="connsiteX5" fmla="*/ 10019 w 10019"/>
              <a:gd name="connsiteY5" fmla="*/ 8323 h 8323"/>
              <a:gd name="connsiteX6" fmla="*/ 7434 w 10019"/>
              <a:gd name="connsiteY6" fmla="*/ 7388 h 8323"/>
              <a:gd name="connsiteX7" fmla="*/ 4982 w 10019"/>
              <a:gd name="connsiteY7" fmla="*/ 6868 h 8323"/>
              <a:gd name="connsiteX8" fmla="*/ 2472 w 10019"/>
              <a:gd name="connsiteY8" fmla="*/ 6450 h 8323"/>
              <a:gd name="connsiteX9" fmla="*/ 0 w 10019"/>
              <a:gd name="connsiteY9" fmla="*/ 6035 h 8323"/>
              <a:gd name="connsiteX10" fmla="*/ 10 w 10019"/>
              <a:gd name="connsiteY10" fmla="*/ 1248 h 8323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00"/>
              <a:gd name="connsiteY0" fmla="*/ 1499 h 10000"/>
              <a:gd name="connsiteX1" fmla="*/ 2514 w 10000"/>
              <a:gd name="connsiteY1" fmla="*/ 3000 h 10000"/>
              <a:gd name="connsiteX2" fmla="*/ 5009 w 10000"/>
              <a:gd name="connsiteY2" fmla="*/ 1499 h 10000"/>
              <a:gd name="connsiteX3" fmla="*/ 7505 w 10000"/>
              <a:gd name="connsiteY3" fmla="*/ 0 h 10000"/>
              <a:gd name="connsiteX4" fmla="*/ 10000 w 10000"/>
              <a:gd name="connsiteY4" fmla="*/ 1499 h 10000"/>
              <a:gd name="connsiteX5" fmla="*/ 10000 w 10000"/>
              <a:gd name="connsiteY5" fmla="*/ 10000 h 10000"/>
              <a:gd name="connsiteX6" fmla="*/ 7411 w 10000"/>
              <a:gd name="connsiteY6" fmla="*/ 8752 h 10000"/>
              <a:gd name="connsiteX7" fmla="*/ 4973 w 10000"/>
              <a:gd name="connsiteY7" fmla="*/ 8252 h 10000"/>
              <a:gd name="connsiteX8" fmla="*/ 2467 w 10000"/>
              <a:gd name="connsiteY8" fmla="*/ 7750 h 10000"/>
              <a:gd name="connsiteX9" fmla="*/ 0 w 10000"/>
              <a:gd name="connsiteY9" fmla="*/ 7251 h 10000"/>
              <a:gd name="connsiteX10" fmla="*/ 10 w 10000"/>
              <a:gd name="connsiteY10" fmla="*/ 1499 h 10000"/>
              <a:gd name="connsiteX0" fmla="*/ 10 w 10019"/>
              <a:gd name="connsiteY0" fmla="*/ 1499 h 8875"/>
              <a:gd name="connsiteX1" fmla="*/ 2514 w 10019"/>
              <a:gd name="connsiteY1" fmla="*/ 3000 h 8875"/>
              <a:gd name="connsiteX2" fmla="*/ 5009 w 10019"/>
              <a:gd name="connsiteY2" fmla="*/ 1499 h 8875"/>
              <a:gd name="connsiteX3" fmla="*/ 7505 w 10019"/>
              <a:gd name="connsiteY3" fmla="*/ 0 h 8875"/>
              <a:gd name="connsiteX4" fmla="*/ 10000 w 10019"/>
              <a:gd name="connsiteY4" fmla="*/ 1499 h 8875"/>
              <a:gd name="connsiteX5" fmla="*/ 10019 w 10019"/>
              <a:gd name="connsiteY5" fmla="*/ 8875 h 8875"/>
              <a:gd name="connsiteX6" fmla="*/ 7411 w 10019"/>
              <a:gd name="connsiteY6" fmla="*/ 8752 h 8875"/>
              <a:gd name="connsiteX7" fmla="*/ 4973 w 10019"/>
              <a:gd name="connsiteY7" fmla="*/ 8252 h 8875"/>
              <a:gd name="connsiteX8" fmla="*/ 2467 w 10019"/>
              <a:gd name="connsiteY8" fmla="*/ 7750 h 8875"/>
              <a:gd name="connsiteX9" fmla="*/ 0 w 10019"/>
              <a:gd name="connsiteY9" fmla="*/ 7251 h 8875"/>
              <a:gd name="connsiteX10" fmla="*/ 10 w 10019"/>
              <a:gd name="connsiteY10" fmla="*/ 1499 h 8875"/>
              <a:gd name="connsiteX0" fmla="*/ 19 w 10009"/>
              <a:gd name="connsiteY0" fmla="*/ 1689 h 10000"/>
              <a:gd name="connsiteX1" fmla="*/ 2518 w 10009"/>
              <a:gd name="connsiteY1" fmla="*/ 3380 h 10000"/>
              <a:gd name="connsiteX2" fmla="*/ 5009 w 10009"/>
              <a:gd name="connsiteY2" fmla="*/ 1689 h 10000"/>
              <a:gd name="connsiteX3" fmla="*/ 7500 w 10009"/>
              <a:gd name="connsiteY3" fmla="*/ 0 h 10000"/>
              <a:gd name="connsiteX4" fmla="*/ 9990 w 10009"/>
              <a:gd name="connsiteY4" fmla="*/ 1689 h 10000"/>
              <a:gd name="connsiteX5" fmla="*/ 10009 w 10009"/>
              <a:gd name="connsiteY5" fmla="*/ 10000 h 10000"/>
              <a:gd name="connsiteX6" fmla="*/ 7406 w 10009"/>
              <a:gd name="connsiteY6" fmla="*/ 9861 h 10000"/>
              <a:gd name="connsiteX7" fmla="*/ 4973 w 10009"/>
              <a:gd name="connsiteY7" fmla="*/ 9298 h 10000"/>
              <a:gd name="connsiteX8" fmla="*/ 2471 w 10009"/>
              <a:gd name="connsiteY8" fmla="*/ 8732 h 10000"/>
              <a:gd name="connsiteX9" fmla="*/ 0 w 10009"/>
              <a:gd name="connsiteY9" fmla="*/ 8593 h 10000"/>
              <a:gd name="connsiteX10" fmla="*/ 19 w 10009"/>
              <a:gd name="connsiteY10" fmla="*/ 1689 h 10000"/>
              <a:gd name="connsiteX0" fmla="*/ 19 w 9990"/>
              <a:gd name="connsiteY0" fmla="*/ 1689 h 9914"/>
              <a:gd name="connsiteX1" fmla="*/ 2518 w 9990"/>
              <a:gd name="connsiteY1" fmla="*/ 3380 h 9914"/>
              <a:gd name="connsiteX2" fmla="*/ 5009 w 9990"/>
              <a:gd name="connsiteY2" fmla="*/ 1689 h 9914"/>
              <a:gd name="connsiteX3" fmla="*/ 7500 w 9990"/>
              <a:gd name="connsiteY3" fmla="*/ 0 h 9914"/>
              <a:gd name="connsiteX4" fmla="*/ 9990 w 9990"/>
              <a:gd name="connsiteY4" fmla="*/ 1689 h 9914"/>
              <a:gd name="connsiteX5" fmla="*/ 9943 w 9990"/>
              <a:gd name="connsiteY5" fmla="*/ 7887 h 9914"/>
              <a:gd name="connsiteX6" fmla="*/ 7406 w 9990"/>
              <a:gd name="connsiteY6" fmla="*/ 9861 h 9914"/>
              <a:gd name="connsiteX7" fmla="*/ 4973 w 9990"/>
              <a:gd name="connsiteY7" fmla="*/ 9298 h 9914"/>
              <a:gd name="connsiteX8" fmla="*/ 2471 w 9990"/>
              <a:gd name="connsiteY8" fmla="*/ 8732 h 9914"/>
              <a:gd name="connsiteX9" fmla="*/ 0 w 9990"/>
              <a:gd name="connsiteY9" fmla="*/ 8593 h 9914"/>
              <a:gd name="connsiteX10" fmla="*/ 19 w 9990"/>
              <a:gd name="connsiteY10" fmla="*/ 1689 h 9914"/>
              <a:gd name="connsiteX0" fmla="*/ 19 w 10001"/>
              <a:gd name="connsiteY0" fmla="*/ 1704 h 9950"/>
              <a:gd name="connsiteX1" fmla="*/ 2521 w 10001"/>
              <a:gd name="connsiteY1" fmla="*/ 3409 h 9950"/>
              <a:gd name="connsiteX2" fmla="*/ 5014 w 10001"/>
              <a:gd name="connsiteY2" fmla="*/ 1704 h 9950"/>
              <a:gd name="connsiteX3" fmla="*/ 7508 w 10001"/>
              <a:gd name="connsiteY3" fmla="*/ 0 h 9950"/>
              <a:gd name="connsiteX4" fmla="*/ 10000 w 10001"/>
              <a:gd name="connsiteY4" fmla="*/ 1704 h 9950"/>
              <a:gd name="connsiteX5" fmla="*/ 10000 w 10001"/>
              <a:gd name="connsiteY5" fmla="*/ 9092 h 9950"/>
              <a:gd name="connsiteX6" fmla="*/ 7413 w 10001"/>
              <a:gd name="connsiteY6" fmla="*/ 9947 h 9950"/>
              <a:gd name="connsiteX7" fmla="*/ 4978 w 10001"/>
              <a:gd name="connsiteY7" fmla="*/ 9379 h 9950"/>
              <a:gd name="connsiteX8" fmla="*/ 2473 w 10001"/>
              <a:gd name="connsiteY8" fmla="*/ 8808 h 9950"/>
              <a:gd name="connsiteX9" fmla="*/ 0 w 10001"/>
              <a:gd name="connsiteY9" fmla="*/ 8668 h 9950"/>
              <a:gd name="connsiteX10" fmla="*/ 19 w 10001"/>
              <a:gd name="connsiteY10" fmla="*/ 1704 h 9950"/>
              <a:gd name="connsiteX0" fmla="*/ 19 w 10000"/>
              <a:gd name="connsiteY0" fmla="*/ 1713 h 9443"/>
              <a:gd name="connsiteX1" fmla="*/ 2521 w 10000"/>
              <a:gd name="connsiteY1" fmla="*/ 3426 h 9443"/>
              <a:gd name="connsiteX2" fmla="*/ 5013 w 10000"/>
              <a:gd name="connsiteY2" fmla="*/ 1713 h 9443"/>
              <a:gd name="connsiteX3" fmla="*/ 7507 w 10000"/>
              <a:gd name="connsiteY3" fmla="*/ 0 h 9443"/>
              <a:gd name="connsiteX4" fmla="*/ 9999 w 10000"/>
              <a:gd name="connsiteY4" fmla="*/ 1713 h 9443"/>
              <a:gd name="connsiteX5" fmla="*/ 9999 w 10000"/>
              <a:gd name="connsiteY5" fmla="*/ 9138 h 9443"/>
              <a:gd name="connsiteX6" fmla="*/ 7421 w 10000"/>
              <a:gd name="connsiteY6" fmla="*/ 9283 h 9443"/>
              <a:gd name="connsiteX7" fmla="*/ 4978 w 10000"/>
              <a:gd name="connsiteY7" fmla="*/ 9426 h 9443"/>
              <a:gd name="connsiteX8" fmla="*/ 2473 w 10000"/>
              <a:gd name="connsiteY8" fmla="*/ 8852 h 9443"/>
              <a:gd name="connsiteX9" fmla="*/ 0 w 10000"/>
              <a:gd name="connsiteY9" fmla="*/ 8712 h 9443"/>
              <a:gd name="connsiteX10" fmla="*/ 19 w 10000"/>
              <a:gd name="connsiteY10" fmla="*/ 1713 h 9443"/>
              <a:gd name="connsiteX0" fmla="*/ 19 w 10000"/>
              <a:gd name="connsiteY0" fmla="*/ 1814 h 10043"/>
              <a:gd name="connsiteX1" fmla="*/ 2521 w 10000"/>
              <a:gd name="connsiteY1" fmla="*/ 3628 h 10043"/>
              <a:gd name="connsiteX2" fmla="*/ 5013 w 10000"/>
              <a:gd name="connsiteY2" fmla="*/ 1814 h 10043"/>
              <a:gd name="connsiteX3" fmla="*/ 7507 w 10000"/>
              <a:gd name="connsiteY3" fmla="*/ 0 h 10043"/>
              <a:gd name="connsiteX4" fmla="*/ 9999 w 10000"/>
              <a:gd name="connsiteY4" fmla="*/ 1814 h 10043"/>
              <a:gd name="connsiteX5" fmla="*/ 9999 w 10000"/>
              <a:gd name="connsiteY5" fmla="*/ 9677 h 10043"/>
              <a:gd name="connsiteX6" fmla="*/ 7421 w 10000"/>
              <a:gd name="connsiteY6" fmla="*/ 7563 h 10043"/>
              <a:gd name="connsiteX7" fmla="*/ 4978 w 10000"/>
              <a:gd name="connsiteY7" fmla="*/ 9982 h 10043"/>
              <a:gd name="connsiteX8" fmla="*/ 2473 w 10000"/>
              <a:gd name="connsiteY8" fmla="*/ 9374 h 10043"/>
              <a:gd name="connsiteX9" fmla="*/ 0 w 10000"/>
              <a:gd name="connsiteY9" fmla="*/ 9226 h 10043"/>
              <a:gd name="connsiteX10" fmla="*/ 19 w 10000"/>
              <a:gd name="connsiteY10" fmla="*/ 1814 h 10043"/>
              <a:gd name="connsiteX0" fmla="*/ 19 w 10000"/>
              <a:gd name="connsiteY0" fmla="*/ 1814 h 9982"/>
              <a:gd name="connsiteX1" fmla="*/ 2521 w 10000"/>
              <a:gd name="connsiteY1" fmla="*/ 3628 h 9982"/>
              <a:gd name="connsiteX2" fmla="*/ 5013 w 10000"/>
              <a:gd name="connsiteY2" fmla="*/ 1814 h 9982"/>
              <a:gd name="connsiteX3" fmla="*/ 7507 w 10000"/>
              <a:gd name="connsiteY3" fmla="*/ 0 h 9982"/>
              <a:gd name="connsiteX4" fmla="*/ 9999 w 10000"/>
              <a:gd name="connsiteY4" fmla="*/ 1814 h 9982"/>
              <a:gd name="connsiteX5" fmla="*/ 9999 w 10000"/>
              <a:gd name="connsiteY5" fmla="*/ 9677 h 9982"/>
              <a:gd name="connsiteX6" fmla="*/ 7440 w 10000"/>
              <a:gd name="connsiteY6" fmla="*/ 9226 h 9982"/>
              <a:gd name="connsiteX7" fmla="*/ 4978 w 10000"/>
              <a:gd name="connsiteY7" fmla="*/ 9982 h 9982"/>
              <a:gd name="connsiteX8" fmla="*/ 2473 w 10000"/>
              <a:gd name="connsiteY8" fmla="*/ 9374 h 9982"/>
              <a:gd name="connsiteX9" fmla="*/ 0 w 10000"/>
              <a:gd name="connsiteY9" fmla="*/ 9226 h 9982"/>
              <a:gd name="connsiteX10" fmla="*/ 19 w 10000"/>
              <a:gd name="connsiteY10" fmla="*/ 1814 h 9982"/>
              <a:gd name="connsiteX0" fmla="*/ 19 w 10000"/>
              <a:gd name="connsiteY0" fmla="*/ 1817 h 9694"/>
              <a:gd name="connsiteX1" fmla="*/ 2521 w 10000"/>
              <a:gd name="connsiteY1" fmla="*/ 3635 h 9694"/>
              <a:gd name="connsiteX2" fmla="*/ 5013 w 10000"/>
              <a:gd name="connsiteY2" fmla="*/ 1817 h 9694"/>
              <a:gd name="connsiteX3" fmla="*/ 7507 w 10000"/>
              <a:gd name="connsiteY3" fmla="*/ 0 h 9694"/>
              <a:gd name="connsiteX4" fmla="*/ 9999 w 10000"/>
              <a:gd name="connsiteY4" fmla="*/ 1817 h 9694"/>
              <a:gd name="connsiteX5" fmla="*/ 9999 w 10000"/>
              <a:gd name="connsiteY5" fmla="*/ 9694 h 9694"/>
              <a:gd name="connsiteX6" fmla="*/ 7440 w 10000"/>
              <a:gd name="connsiteY6" fmla="*/ 9243 h 9694"/>
              <a:gd name="connsiteX7" fmla="*/ 4959 w 10000"/>
              <a:gd name="connsiteY7" fmla="*/ 7273 h 9694"/>
              <a:gd name="connsiteX8" fmla="*/ 2473 w 10000"/>
              <a:gd name="connsiteY8" fmla="*/ 9391 h 9694"/>
              <a:gd name="connsiteX9" fmla="*/ 0 w 10000"/>
              <a:gd name="connsiteY9" fmla="*/ 9243 h 9694"/>
              <a:gd name="connsiteX10" fmla="*/ 19 w 10000"/>
              <a:gd name="connsiteY10" fmla="*/ 1817 h 9694"/>
              <a:gd name="connsiteX0" fmla="*/ 19 w 10000"/>
              <a:gd name="connsiteY0" fmla="*/ 1874 h 10000"/>
              <a:gd name="connsiteX1" fmla="*/ 2521 w 10000"/>
              <a:gd name="connsiteY1" fmla="*/ 3750 h 10000"/>
              <a:gd name="connsiteX2" fmla="*/ 5013 w 10000"/>
              <a:gd name="connsiteY2" fmla="*/ 1874 h 10000"/>
              <a:gd name="connsiteX3" fmla="*/ 7507 w 10000"/>
              <a:gd name="connsiteY3" fmla="*/ 0 h 10000"/>
              <a:gd name="connsiteX4" fmla="*/ 9999 w 10000"/>
              <a:gd name="connsiteY4" fmla="*/ 1874 h 10000"/>
              <a:gd name="connsiteX5" fmla="*/ 9999 w 10000"/>
              <a:gd name="connsiteY5" fmla="*/ 10000 h 10000"/>
              <a:gd name="connsiteX6" fmla="*/ 7440 w 10000"/>
              <a:gd name="connsiteY6" fmla="*/ 9535 h 10000"/>
              <a:gd name="connsiteX7" fmla="*/ 4959 w 10000"/>
              <a:gd name="connsiteY7" fmla="*/ 9535 h 10000"/>
              <a:gd name="connsiteX8" fmla="*/ 2473 w 10000"/>
              <a:gd name="connsiteY8" fmla="*/ 9687 h 10000"/>
              <a:gd name="connsiteX9" fmla="*/ 0 w 10000"/>
              <a:gd name="connsiteY9" fmla="*/ 9535 h 10000"/>
              <a:gd name="connsiteX10" fmla="*/ 19 w 10000"/>
              <a:gd name="connsiteY10" fmla="*/ 1874 h 10000"/>
              <a:gd name="connsiteX0" fmla="*/ 19 w 10000"/>
              <a:gd name="connsiteY0" fmla="*/ 1885 h 10011"/>
              <a:gd name="connsiteX1" fmla="*/ 2521 w 10000"/>
              <a:gd name="connsiteY1" fmla="*/ 3761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885 h 10011"/>
              <a:gd name="connsiteX1" fmla="*/ 2370 w 10000"/>
              <a:gd name="connsiteY1" fmla="*/ 5324 h 10011"/>
              <a:gd name="connsiteX2" fmla="*/ 5041 w 10000"/>
              <a:gd name="connsiteY2" fmla="*/ 2666 h 10011"/>
              <a:gd name="connsiteX3" fmla="*/ 7507 w 10000"/>
              <a:gd name="connsiteY3" fmla="*/ 11 h 10011"/>
              <a:gd name="connsiteX4" fmla="*/ 9999 w 10000"/>
              <a:gd name="connsiteY4" fmla="*/ 1885 h 10011"/>
              <a:gd name="connsiteX5" fmla="*/ 9999 w 10000"/>
              <a:gd name="connsiteY5" fmla="*/ 10011 h 10011"/>
              <a:gd name="connsiteX6" fmla="*/ 7440 w 10000"/>
              <a:gd name="connsiteY6" fmla="*/ 9546 h 10011"/>
              <a:gd name="connsiteX7" fmla="*/ 4959 w 10000"/>
              <a:gd name="connsiteY7" fmla="*/ 9546 h 10011"/>
              <a:gd name="connsiteX8" fmla="*/ 2473 w 10000"/>
              <a:gd name="connsiteY8" fmla="*/ 9698 h 10011"/>
              <a:gd name="connsiteX9" fmla="*/ 0 w 10000"/>
              <a:gd name="connsiteY9" fmla="*/ 9546 h 10011"/>
              <a:gd name="connsiteX10" fmla="*/ 19 w 10000"/>
              <a:gd name="connsiteY10" fmla="*/ 1885 h 10011"/>
              <a:gd name="connsiteX0" fmla="*/ 19 w 10000"/>
              <a:gd name="connsiteY0" fmla="*/ 1578 h 9704"/>
              <a:gd name="connsiteX1" fmla="*/ 2370 w 10000"/>
              <a:gd name="connsiteY1" fmla="*/ 5017 h 9704"/>
              <a:gd name="connsiteX2" fmla="*/ 5041 w 10000"/>
              <a:gd name="connsiteY2" fmla="*/ 2359 h 9704"/>
              <a:gd name="connsiteX3" fmla="*/ 9040 w 10000"/>
              <a:gd name="connsiteY3" fmla="*/ 17 h 9704"/>
              <a:gd name="connsiteX4" fmla="*/ 9999 w 10000"/>
              <a:gd name="connsiteY4" fmla="*/ 1578 h 9704"/>
              <a:gd name="connsiteX5" fmla="*/ 9999 w 10000"/>
              <a:gd name="connsiteY5" fmla="*/ 9704 h 9704"/>
              <a:gd name="connsiteX6" fmla="*/ 7440 w 10000"/>
              <a:gd name="connsiteY6" fmla="*/ 9239 h 9704"/>
              <a:gd name="connsiteX7" fmla="*/ 4959 w 10000"/>
              <a:gd name="connsiteY7" fmla="*/ 9239 h 9704"/>
              <a:gd name="connsiteX8" fmla="*/ 2473 w 10000"/>
              <a:gd name="connsiteY8" fmla="*/ 9391 h 9704"/>
              <a:gd name="connsiteX9" fmla="*/ 0 w 10000"/>
              <a:gd name="connsiteY9" fmla="*/ 9239 h 9704"/>
              <a:gd name="connsiteX10" fmla="*/ 19 w 10000"/>
              <a:gd name="connsiteY10" fmla="*/ 1578 h 9704"/>
              <a:gd name="connsiteX0" fmla="*/ 19 w 10000"/>
              <a:gd name="connsiteY0" fmla="*/ 2101 h 10475"/>
              <a:gd name="connsiteX1" fmla="*/ 2370 w 10000"/>
              <a:gd name="connsiteY1" fmla="*/ 5645 h 10475"/>
              <a:gd name="connsiteX2" fmla="*/ 5041 w 10000"/>
              <a:gd name="connsiteY2" fmla="*/ 2906 h 10475"/>
              <a:gd name="connsiteX3" fmla="*/ 7366 w 10000"/>
              <a:gd name="connsiteY3" fmla="*/ 10 h 10475"/>
              <a:gd name="connsiteX4" fmla="*/ 9999 w 10000"/>
              <a:gd name="connsiteY4" fmla="*/ 2101 h 10475"/>
              <a:gd name="connsiteX5" fmla="*/ 9999 w 10000"/>
              <a:gd name="connsiteY5" fmla="*/ 10475 h 10475"/>
              <a:gd name="connsiteX6" fmla="*/ 7440 w 10000"/>
              <a:gd name="connsiteY6" fmla="*/ 9996 h 10475"/>
              <a:gd name="connsiteX7" fmla="*/ 4959 w 10000"/>
              <a:gd name="connsiteY7" fmla="*/ 9996 h 10475"/>
              <a:gd name="connsiteX8" fmla="*/ 2473 w 10000"/>
              <a:gd name="connsiteY8" fmla="*/ 10152 h 10475"/>
              <a:gd name="connsiteX9" fmla="*/ 0 w 10000"/>
              <a:gd name="connsiteY9" fmla="*/ 9996 h 10475"/>
              <a:gd name="connsiteX10" fmla="*/ 19 w 10000"/>
              <a:gd name="connsiteY10" fmla="*/ 2101 h 10475"/>
              <a:gd name="connsiteX0" fmla="*/ 19 w 10009"/>
              <a:gd name="connsiteY0" fmla="*/ 2094 h 10468"/>
              <a:gd name="connsiteX1" fmla="*/ 2370 w 10009"/>
              <a:gd name="connsiteY1" fmla="*/ 5638 h 10468"/>
              <a:gd name="connsiteX2" fmla="*/ 5041 w 10009"/>
              <a:gd name="connsiteY2" fmla="*/ 2899 h 10468"/>
              <a:gd name="connsiteX3" fmla="*/ 7366 w 10009"/>
              <a:gd name="connsiteY3" fmla="*/ 3 h 10468"/>
              <a:gd name="connsiteX4" fmla="*/ 10008 w 10009"/>
              <a:gd name="connsiteY4" fmla="*/ 3382 h 10468"/>
              <a:gd name="connsiteX5" fmla="*/ 9999 w 10009"/>
              <a:gd name="connsiteY5" fmla="*/ 10468 h 10468"/>
              <a:gd name="connsiteX6" fmla="*/ 7440 w 10009"/>
              <a:gd name="connsiteY6" fmla="*/ 9989 h 10468"/>
              <a:gd name="connsiteX7" fmla="*/ 4959 w 10009"/>
              <a:gd name="connsiteY7" fmla="*/ 9989 h 10468"/>
              <a:gd name="connsiteX8" fmla="*/ 2473 w 10009"/>
              <a:gd name="connsiteY8" fmla="*/ 10145 h 10468"/>
              <a:gd name="connsiteX9" fmla="*/ 0 w 10009"/>
              <a:gd name="connsiteY9" fmla="*/ 9989 h 10468"/>
              <a:gd name="connsiteX10" fmla="*/ 19 w 10009"/>
              <a:gd name="connsiteY10" fmla="*/ 2094 h 10468"/>
              <a:gd name="connsiteX0" fmla="*/ 19 w 9999"/>
              <a:gd name="connsiteY0" fmla="*/ 2093 h 10467"/>
              <a:gd name="connsiteX1" fmla="*/ 2370 w 9999"/>
              <a:gd name="connsiteY1" fmla="*/ 5637 h 10467"/>
              <a:gd name="connsiteX2" fmla="*/ 5041 w 9999"/>
              <a:gd name="connsiteY2" fmla="*/ 2898 h 10467"/>
              <a:gd name="connsiteX3" fmla="*/ 7366 w 9999"/>
              <a:gd name="connsiteY3" fmla="*/ 2 h 10467"/>
              <a:gd name="connsiteX4" fmla="*/ 9961 w 9999"/>
              <a:gd name="connsiteY4" fmla="*/ 2576 h 10467"/>
              <a:gd name="connsiteX5" fmla="*/ 9999 w 9999"/>
              <a:gd name="connsiteY5" fmla="*/ 10467 h 10467"/>
              <a:gd name="connsiteX6" fmla="*/ 7440 w 9999"/>
              <a:gd name="connsiteY6" fmla="*/ 9988 h 10467"/>
              <a:gd name="connsiteX7" fmla="*/ 4959 w 9999"/>
              <a:gd name="connsiteY7" fmla="*/ 9988 h 10467"/>
              <a:gd name="connsiteX8" fmla="*/ 2473 w 9999"/>
              <a:gd name="connsiteY8" fmla="*/ 10144 h 10467"/>
              <a:gd name="connsiteX9" fmla="*/ 0 w 9999"/>
              <a:gd name="connsiteY9" fmla="*/ 9988 h 10467"/>
              <a:gd name="connsiteX10" fmla="*/ 19 w 9999"/>
              <a:gd name="connsiteY10" fmla="*/ 2093 h 10467"/>
              <a:gd name="connsiteX0" fmla="*/ 19 w 10010"/>
              <a:gd name="connsiteY0" fmla="*/ 2000 h 10000"/>
              <a:gd name="connsiteX1" fmla="*/ 2370 w 10010"/>
              <a:gd name="connsiteY1" fmla="*/ 5385 h 10000"/>
              <a:gd name="connsiteX2" fmla="*/ 5042 w 10010"/>
              <a:gd name="connsiteY2" fmla="*/ 2769 h 10000"/>
              <a:gd name="connsiteX3" fmla="*/ 7367 w 10010"/>
              <a:gd name="connsiteY3" fmla="*/ 2 h 10000"/>
              <a:gd name="connsiteX4" fmla="*/ 10009 w 10010"/>
              <a:gd name="connsiteY4" fmla="*/ 2461 h 10000"/>
              <a:gd name="connsiteX5" fmla="*/ 10000 w 10010"/>
              <a:gd name="connsiteY5" fmla="*/ 10000 h 10000"/>
              <a:gd name="connsiteX6" fmla="*/ 7441 w 10010"/>
              <a:gd name="connsiteY6" fmla="*/ 9542 h 10000"/>
              <a:gd name="connsiteX7" fmla="*/ 4959 w 10010"/>
              <a:gd name="connsiteY7" fmla="*/ 9542 h 10000"/>
              <a:gd name="connsiteX8" fmla="*/ 2473 w 10010"/>
              <a:gd name="connsiteY8" fmla="*/ 9691 h 10000"/>
              <a:gd name="connsiteX9" fmla="*/ 0 w 10010"/>
              <a:gd name="connsiteY9" fmla="*/ 9542 h 10000"/>
              <a:gd name="connsiteX10" fmla="*/ 19 w 10010"/>
              <a:gd name="connsiteY10" fmla="*/ 2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0" h="10000">
                <a:moveTo>
                  <a:pt x="19" y="2000"/>
                </a:moveTo>
                <a:cubicBezTo>
                  <a:pt x="19" y="3019"/>
                  <a:pt x="1533" y="5257"/>
                  <a:pt x="2370" y="5385"/>
                </a:cubicBezTo>
                <a:cubicBezTo>
                  <a:pt x="3207" y="5514"/>
                  <a:pt x="4208" y="3666"/>
                  <a:pt x="5042" y="2769"/>
                </a:cubicBezTo>
                <a:cubicBezTo>
                  <a:pt x="5875" y="1872"/>
                  <a:pt x="6539" y="53"/>
                  <a:pt x="7367" y="2"/>
                </a:cubicBezTo>
                <a:cubicBezTo>
                  <a:pt x="8195" y="-49"/>
                  <a:pt x="10009" y="1445"/>
                  <a:pt x="10009" y="2461"/>
                </a:cubicBezTo>
                <a:cubicBezTo>
                  <a:pt x="10015" y="5489"/>
                  <a:pt x="9994" y="6973"/>
                  <a:pt x="10000" y="10000"/>
                </a:cubicBezTo>
                <a:cubicBezTo>
                  <a:pt x="10000" y="8982"/>
                  <a:pt x="8281" y="9618"/>
                  <a:pt x="7441" y="9542"/>
                </a:cubicBezTo>
                <a:cubicBezTo>
                  <a:pt x="6601" y="9466"/>
                  <a:pt x="5788" y="9517"/>
                  <a:pt x="4959" y="9542"/>
                </a:cubicBezTo>
                <a:cubicBezTo>
                  <a:pt x="4131" y="9567"/>
                  <a:pt x="3852" y="9691"/>
                  <a:pt x="2473" y="9691"/>
                </a:cubicBezTo>
                <a:cubicBezTo>
                  <a:pt x="1097" y="9691"/>
                  <a:pt x="385" y="9791"/>
                  <a:pt x="0" y="9542"/>
                </a:cubicBezTo>
                <a:cubicBezTo>
                  <a:pt x="6" y="7231"/>
                  <a:pt x="13" y="4308"/>
                  <a:pt x="19" y="2000"/>
                </a:cubicBezTo>
                <a:close/>
              </a:path>
            </a:pathLst>
          </a:custGeom>
          <a:gradFill flip="none" rotWithShape="1">
            <a:gsLst>
              <a:gs pos="97917">
                <a:srgbClr val="006C5F"/>
              </a:gs>
              <a:gs pos="82000">
                <a:srgbClr val="008071"/>
              </a:gs>
              <a:gs pos="50000">
                <a:srgbClr val="74A89C"/>
              </a:gs>
              <a:gs pos="11000">
                <a:schemeClr val="bg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65212" y="1169085"/>
            <a:ext cx="1306488" cy="1177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개발 환경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248398" y="429512"/>
            <a:ext cx="6644081" cy="4212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운영체제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: Windows  7 Professional K 			64bit</a:t>
            </a:r>
          </a:p>
          <a:p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DBMS: Oracle 11g 11.2.0</a:t>
            </a:r>
          </a:p>
          <a:p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개발도구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: Eclipse java oxygen,  SQL developer 18.2.0</a:t>
            </a:r>
          </a:p>
          <a:p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설계 툴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2600" dirty="0" err="1" smtClean="0">
                <a:latin typeface="나눔스퀘어라운드 Bold" pitchFamily="50" charset="-127"/>
                <a:ea typeface="나눔스퀘어라운드 Bold" pitchFamily="50" charset="-127"/>
              </a:rPr>
              <a:t>ERWin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JML: </a:t>
            </a:r>
            <a:r>
              <a:rPr lang="en-US" altLang="ko-KR" sz="2600" dirty="0" err="1" smtClean="0">
                <a:latin typeface="나눔스퀘어라운드 Bold" pitchFamily="50" charset="-127"/>
                <a:ea typeface="나눔스퀘어라운드 Bold" pitchFamily="50" charset="-127"/>
              </a:rPr>
              <a:t>StarUML</a:t>
            </a:r>
            <a:endParaRPr lang="en-US" altLang="ko-KR" sz="2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ko-KR" altLang="en-US" sz="2600" dirty="0" smtClean="0">
                <a:latin typeface="나눔스퀘어라운드 Bold" pitchFamily="50" charset="-127"/>
                <a:ea typeface="나눔스퀘어라운드 Bold" pitchFamily="50" charset="-127"/>
              </a:rPr>
              <a:t>개발 언어</a:t>
            </a:r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: Java 8, FX</a:t>
            </a:r>
          </a:p>
          <a:p>
            <a:r>
              <a:rPr lang="en-US" altLang="ko-KR" sz="2600" dirty="0" smtClean="0">
                <a:latin typeface="나눔스퀘어라운드 Bold" pitchFamily="50" charset="-127"/>
                <a:ea typeface="나눔스퀘어라운드 Bold" pitchFamily="50" charset="-127"/>
              </a:rPr>
              <a:t>View Tool : Java FX Scene Builder 2.0</a:t>
            </a:r>
            <a:endParaRPr lang="ko-KR" altLang="en-US" sz="2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832200" y="74018"/>
            <a:ext cx="3240300" cy="405000"/>
            <a:chOff x="971600" y="5634245"/>
            <a:chExt cx="3240300" cy="540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5634245"/>
              <a:ext cx="540000" cy="54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675" y="5634245"/>
              <a:ext cx="540000" cy="540000"/>
            </a:xfrm>
            <a:prstGeom prst="rect">
              <a:avLst/>
            </a:prstGeom>
          </p:spPr>
        </p:pic>
        <p:pic>
          <p:nvPicPr>
            <p:cNvPr id="15" name="Picture 2" descr="C:\Users\alfo\Downloads\if_2_2058801.pn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84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825" y="563424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3" descr="C:\Users\alfo\Downloads\if_4_2058803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900" y="563424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3102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1620</TotalTime>
  <Words>784</Words>
  <Application>Microsoft Office PowerPoint</Application>
  <PresentationFormat>화면 슬라이드 쇼(16:9)</PresentationFormat>
  <Paragraphs>249</Paragraphs>
  <Slides>38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Office 테마</vt:lpstr>
      <vt:lpstr>신현초 방과후학교  자유수강 관리 프로그램</vt:lpstr>
      <vt:lpstr>순서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alfo8-23</dc:creator>
  <cp:lastModifiedBy>alfo8-23</cp:lastModifiedBy>
  <cp:revision>89</cp:revision>
  <dcterms:created xsi:type="dcterms:W3CDTF">2018-08-22T00:26:10Z</dcterms:created>
  <dcterms:modified xsi:type="dcterms:W3CDTF">2018-08-27T05:53:48Z</dcterms:modified>
</cp:coreProperties>
</file>